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303" r:id="rId4"/>
    <p:sldId id="257" r:id="rId5"/>
    <p:sldId id="293" r:id="rId6"/>
    <p:sldId id="284" r:id="rId7"/>
    <p:sldId id="301" r:id="rId8"/>
    <p:sldId id="289" r:id="rId9"/>
    <p:sldId id="292" r:id="rId10"/>
    <p:sldId id="304" r:id="rId11"/>
    <p:sldId id="305" r:id="rId12"/>
    <p:sldId id="306" r:id="rId13"/>
    <p:sldId id="307" r:id="rId14"/>
    <p:sldId id="308" r:id="rId15"/>
    <p:sldId id="309" r:id="rId16"/>
    <p:sldId id="310" r:id="rId17"/>
    <p:sldId id="294" r:id="rId18"/>
    <p:sldId id="295" r:id="rId19"/>
    <p:sldId id="311" r:id="rId20"/>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ECTS Standard </a:t>
            </a:r>
            <a:endParaRPr lang="en-US" dirty="0"/>
          </a:p>
        </c:rich>
      </c:tx>
      <c:layout>
        <c:manualLayout>
          <c:xMode val="edge"/>
          <c:yMode val="edge"/>
          <c:x val="0.68110352237285288"/>
          <c:y val="0"/>
        </c:manualLayout>
      </c:layout>
      <c:overlay val="0"/>
    </c:title>
    <c:autoTitleDeleted val="0"/>
    <c:plotArea>
      <c:layout>
        <c:manualLayout>
          <c:layoutTarget val="inner"/>
          <c:xMode val="edge"/>
          <c:yMode val="edge"/>
          <c:x val="0.13729977116704808"/>
          <c:y val="7.0063694267515936E-2"/>
          <c:w val="0.8421052631578948"/>
          <c:h val="0.72929936305732479"/>
        </c:manualLayout>
      </c:layout>
      <c:barChart>
        <c:barDir val="col"/>
        <c:grouping val="clustered"/>
        <c:varyColors val="0"/>
        <c:ser>
          <c:idx val="1"/>
          <c:order val="0"/>
          <c:tx>
            <c:v>Стандарт ECTS </c:v>
          </c:tx>
          <c:spPr>
            <a:solidFill>
              <a:srgbClr val="993366"/>
            </a:solidFill>
            <a:ln w="18377">
              <a:solidFill>
                <a:srgbClr val="000000"/>
              </a:solidFill>
              <a:prstDash val="solid"/>
            </a:ln>
          </c:spPr>
          <c:invertIfNegative val="0"/>
          <c:dLbls>
            <c:spPr>
              <a:noFill/>
              <a:ln w="36754">
                <a:noFill/>
              </a:ln>
            </c:spPr>
            <c:txPr>
              <a:bodyPr/>
              <a:lstStyle/>
              <a:p>
                <a:pPr>
                  <a:defRPr sz="1338"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Лист3!$A$5:$E$5</c:f>
              <c:strCache>
                <c:ptCount val="5"/>
                <c:pt idx="0">
                  <c:v>A</c:v>
                </c:pt>
                <c:pt idx="1">
                  <c:v>B</c:v>
                </c:pt>
                <c:pt idx="2">
                  <c:v>C</c:v>
                </c:pt>
                <c:pt idx="3">
                  <c:v>D</c:v>
                </c:pt>
                <c:pt idx="4">
                  <c:v>E</c:v>
                </c:pt>
              </c:strCache>
            </c:strRef>
          </c:cat>
          <c:val>
            <c:numRef>
              <c:f>Лист3!$A$7:$E$7</c:f>
              <c:numCache>
                <c:formatCode>General</c:formatCode>
                <c:ptCount val="5"/>
                <c:pt idx="0">
                  <c:v>10</c:v>
                </c:pt>
                <c:pt idx="1">
                  <c:v>25</c:v>
                </c:pt>
                <c:pt idx="2">
                  <c:v>30</c:v>
                </c:pt>
                <c:pt idx="3">
                  <c:v>25</c:v>
                </c:pt>
                <c:pt idx="4">
                  <c:v>10</c:v>
                </c:pt>
              </c:numCache>
            </c:numRef>
          </c:val>
        </c:ser>
        <c:dLbls>
          <c:showLegendKey val="0"/>
          <c:showVal val="0"/>
          <c:showCatName val="0"/>
          <c:showSerName val="0"/>
          <c:showPercent val="0"/>
          <c:showBubbleSize val="0"/>
        </c:dLbls>
        <c:gapWidth val="150"/>
        <c:axId val="297245808"/>
        <c:axId val="297243848"/>
      </c:barChart>
      <c:catAx>
        <c:axId val="297245808"/>
        <c:scaling>
          <c:orientation val="minMax"/>
        </c:scaling>
        <c:delete val="0"/>
        <c:axPos val="b"/>
        <c:numFmt formatCode="General" sourceLinked="1"/>
        <c:majorTickMark val="out"/>
        <c:minorTickMark val="none"/>
        <c:tickLblPos val="nextTo"/>
        <c:spPr>
          <a:ln w="4594">
            <a:solidFill>
              <a:srgbClr val="000000"/>
            </a:solidFill>
            <a:prstDash val="solid"/>
          </a:ln>
        </c:spPr>
        <c:txPr>
          <a:bodyPr rot="0" vert="horz"/>
          <a:lstStyle/>
          <a:p>
            <a:pPr>
              <a:defRPr sz="1338" b="0" i="0" u="none" strike="noStrike" baseline="0">
                <a:solidFill>
                  <a:srgbClr val="000000"/>
                </a:solidFill>
                <a:latin typeface="Arial Cyr"/>
                <a:ea typeface="Arial Cyr"/>
                <a:cs typeface="Arial Cyr"/>
              </a:defRPr>
            </a:pPr>
            <a:endParaRPr lang="ru-RU"/>
          </a:p>
        </c:txPr>
        <c:crossAx val="297243848"/>
        <c:crosses val="autoZero"/>
        <c:auto val="1"/>
        <c:lblAlgn val="ctr"/>
        <c:lblOffset val="100"/>
        <c:tickLblSkip val="1"/>
        <c:tickMarkSkip val="1"/>
        <c:noMultiLvlLbl val="0"/>
      </c:catAx>
      <c:valAx>
        <c:axId val="297243848"/>
        <c:scaling>
          <c:orientation val="minMax"/>
        </c:scaling>
        <c:delete val="0"/>
        <c:axPos val="l"/>
        <c:title>
          <c:tx>
            <c:rich>
              <a:bodyPr/>
              <a:lstStyle/>
              <a:p>
                <a:pPr>
                  <a:defRPr sz="1338" b="1" i="0" u="none" strike="noStrike" baseline="0">
                    <a:solidFill>
                      <a:srgbClr val="000000"/>
                    </a:solidFill>
                    <a:latin typeface="Arial Cyr"/>
                    <a:ea typeface="Arial Cyr"/>
                    <a:cs typeface="Arial Cyr"/>
                  </a:defRPr>
                </a:pPr>
                <a:r>
                  <a:rPr lang="en-US" dirty="0" smtClean="0"/>
                  <a:t>Percent</a:t>
                </a:r>
                <a:endParaRPr lang="ru-RU" dirty="0"/>
              </a:p>
            </c:rich>
          </c:tx>
          <c:layout>
            <c:manualLayout>
              <c:xMode val="edge"/>
              <c:yMode val="edge"/>
              <c:x val="5.9624277554519531E-4"/>
              <c:y val="0.33610925946499776"/>
            </c:manualLayout>
          </c:layout>
          <c:overlay val="0"/>
          <c:spPr>
            <a:noFill/>
            <a:ln w="36754">
              <a:noFill/>
            </a:ln>
          </c:spPr>
        </c:title>
        <c:numFmt formatCode="General" sourceLinked="1"/>
        <c:majorTickMark val="out"/>
        <c:minorTickMark val="none"/>
        <c:tickLblPos val="nextTo"/>
        <c:spPr>
          <a:ln w="4594">
            <a:solidFill>
              <a:srgbClr val="000000"/>
            </a:solidFill>
            <a:prstDash val="solid"/>
          </a:ln>
        </c:spPr>
        <c:txPr>
          <a:bodyPr rot="0" vert="horz"/>
          <a:lstStyle/>
          <a:p>
            <a:pPr>
              <a:defRPr sz="1338" b="0" i="0" u="none" strike="noStrike" baseline="0">
                <a:solidFill>
                  <a:srgbClr val="000000"/>
                </a:solidFill>
                <a:latin typeface="Arial Cyr"/>
                <a:ea typeface="Arial Cyr"/>
                <a:cs typeface="Arial Cyr"/>
              </a:defRPr>
            </a:pPr>
            <a:endParaRPr lang="ru-RU"/>
          </a:p>
        </c:txPr>
        <c:crossAx val="297245808"/>
        <c:crosses val="autoZero"/>
        <c:crossBetween val="between"/>
      </c:valAx>
      <c:spPr>
        <a:noFill/>
        <a:ln w="25400">
          <a:solidFill>
            <a:schemeClr val="bg1"/>
          </a:solidFill>
        </a:ln>
      </c:spPr>
    </c:plotArea>
    <c:plotVisOnly val="1"/>
    <c:dispBlanksAs val="gap"/>
    <c:showDLblsOverMax val="0"/>
  </c:chart>
  <c:spPr>
    <a:solidFill>
      <a:srgbClr val="FFFFFF"/>
    </a:solidFill>
    <a:ln>
      <a:noFill/>
    </a:ln>
  </c:spPr>
  <c:txPr>
    <a:bodyPr/>
    <a:lstStyle/>
    <a:p>
      <a:pPr>
        <a:defRPr sz="1338" b="0" i="0" u="none" strike="noStrike" baseline="0">
          <a:solidFill>
            <a:srgbClr val="000000"/>
          </a:solidFill>
          <a:latin typeface="Arial Cyr"/>
          <a:ea typeface="Arial Cyr"/>
          <a:cs typeface="Arial Cy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83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393625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973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1378263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0E4A4D-D500-4452-98CE-ED71EC48BA69}"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61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167295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2441174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0E4A4D-D500-4452-98CE-ED71EC48BA69}"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133733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14398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spTree>
    <p:extLst>
      <p:ext uri="{BB962C8B-B14F-4D97-AF65-F5344CB8AC3E}">
        <p14:creationId xmlns:p14="http://schemas.microsoft.com/office/powerpoint/2010/main" val="3106638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9144000" cy="609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990600"/>
            <a:ext cx="38481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67300" y="990600"/>
            <a:ext cx="38481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BA407-5FBC-483E-ABF4-CFE944B8BB80}" type="slidenum">
              <a:rPr lang="en-US"/>
              <a:pPr>
                <a:defRPr/>
              </a:pPr>
              <a:t>‹#›</a:t>
            </a:fld>
            <a:endParaRPr lang="en-US"/>
          </a:p>
        </p:txBody>
      </p:sp>
    </p:spTree>
    <p:extLst>
      <p:ext uri="{BB962C8B-B14F-4D97-AF65-F5344CB8AC3E}">
        <p14:creationId xmlns:p14="http://schemas.microsoft.com/office/powerpoint/2010/main" val="2187080625"/>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0E4A4D-D500-4452-98CE-ED71EC48BA69}"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0E4A4D-D500-4452-98CE-ED71EC48BA69}"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0E4A4D-D500-4452-98CE-ED71EC48BA69}"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F9E401-6C1D-4609-99AC-9F41F0F70C37}" type="datetimeFigureOut">
              <a:rPr lang="ru-RU" smtClean="0"/>
              <a:pPr/>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0E4A4D-D500-4452-98CE-ED71EC48BA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FF9E401-6C1D-4609-99AC-9F41F0F70C37}" type="datetimeFigureOut">
              <a:rPr lang="ru-RU" smtClean="0"/>
              <a:pPr/>
              <a:t>12.04.2016</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0E4A4D-D500-4452-98CE-ED71EC48BA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FF9E401-6C1D-4609-99AC-9F41F0F70C37}" type="datetimeFigureOut">
              <a:rPr lang="ru-RU" smtClean="0"/>
              <a:pPr/>
              <a:t>12.04.2016</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0E4A4D-D500-4452-98CE-ED71EC48BA69}" type="slidenum">
              <a:rPr lang="ru-RU" smtClean="0"/>
              <a:pPr/>
              <a:t>‹#›</a:t>
            </a:fld>
            <a:endParaRPr lang="ru-RU"/>
          </a:p>
        </p:txBody>
      </p:sp>
    </p:spTree>
    <p:extLst>
      <p:ext uri="{BB962C8B-B14F-4D97-AF65-F5344CB8AC3E}">
        <p14:creationId xmlns:p14="http://schemas.microsoft.com/office/powerpoint/2010/main" val="2366391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80728"/>
            <a:ext cx="8134672" cy="2619723"/>
          </a:xfrm>
        </p:spPr>
        <p:txBody>
          <a:bodyPr>
            <a:noAutofit/>
          </a:bodyPr>
          <a:lstStyle/>
          <a:p>
            <a:pPr>
              <a:lnSpc>
                <a:spcPct val="115000"/>
              </a:lnSpc>
              <a:spcAft>
                <a:spcPts val="1000"/>
              </a:spcAft>
            </a:pPr>
            <a:r>
              <a:rPr lang="en-US" sz="2400" b="1" dirty="0" smtClean="0">
                <a:solidFill>
                  <a:srgbClr val="C00000"/>
                </a:solidFill>
                <a:ea typeface="Calibri"/>
                <a:cs typeface="Times New Roman"/>
              </a:rPr>
              <a:t>Experience OF al-</a:t>
            </a:r>
            <a:r>
              <a:rPr lang="en-US" sz="2400" b="1" dirty="0" err="1" smtClean="0">
                <a:solidFill>
                  <a:srgbClr val="C00000"/>
                </a:solidFill>
                <a:ea typeface="Calibri"/>
                <a:cs typeface="Times New Roman"/>
              </a:rPr>
              <a:t>farabi</a:t>
            </a:r>
            <a:r>
              <a:rPr lang="en-US" sz="2400" b="1" dirty="0" smtClean="0">
                <a:solidFill>
                  <a:srgbClr val="C00000"/>
                </a:solidFill>
                <a:ea typeface="Calibri"/>
                <a:cs typeface="Times New Roman"/>
              </a:rPr>
              <a:t> </a:t>
            </a:r>
            <a:r>
              <a:rPr lang="en-US" sz="2400" b="1" dirty="0" err="1" smtClean="0">
                <a:solidFill>
                  <a:srgbClr val="C00000"/>
                </a:solidFill>
                <a:ea typeface="Calibri"/>
                <a:cs typeface="Times New Roman"/>
              </a:rPr>
              <a:t>kazakh</a:t>
            </a:r>
            <a:r>
              <a:rPr lang="en-US" sz="2400" b="1" dirty="0" smtClean="0">
                <a:solidFill>
                  <a:srgbClr val="C00000"/>
                </a:solidFill>
                <a:ea typeface="Calibri"/>
                <a:cs typeface="Times New Roman"/>
              </a:rPr>
              <a:t> national university in </a:t>
            </a:r>
            <a:r>
              <a:rPr lang="en-US" sz="2400" b="1" dirty="0">
                <a:solidFill>
                  <a:srgbClr val="C00000"/>
                </a:solidFill>
                <a:ea typeface="Calibri"/>
                <a:cs typeface="Times New Roman"/>
              </a:rPr>
              <a:t>the implementation of the European credit transfer </a:t>
            </a:r>
            <a:r>
              <a:rPr lang="en-US" sz="2400" b="1" dirty="0" smtClean="0">
                <a:solidFill>
                  <a:srgbClr val="C00000"/>
                </a:solidFill>
                <a:ea typeface="Calibri"/>
                <a:cs typeface="Times New Roman"/>
              </a:rPr>
              <a:t>system: workload of student and teacher in the </a:t>
            </a:r>
            <a:r>
              <a:rPr lang="en-US" sz="2400" b="1" dirty="0" err="1" smtClean="0">
                <a:solidFill>
                  <a:srgbClr val="C00000"/>
                </a:solidFill>
                <a:ea typeface="Calibri"/>
                <a:cs typeface="Times New Roman"/>
              </a:rPr>
              <a:t>ects</a:t>
            </a:r>
            <a:r>
              <a:rPr lang="en-US" sz="2400" b="1" dirty="0" smtClean="0">
                <a:solidFill>
                  <a:srgbClr val="C00000"/>
                </a:solidFill>
                <a:ea typeface="Calibri"/>
                <a:cs typeface="Times New Roman"/>
              </a:rPr>
              <a:t> format</a:t>
            </a:r>
            <a:r>
              <a:rPr lang="ru-RU" sz="2000" b="1" dirty="0">
                <a:solidFill>
                  <a:srgbClr val="C00000"/>
                </a:solidFill>
                <a:ea typeface="Calibri"/>
                <a:cs typeface="Times New Roman"/>
              </a:rPr>
              <a:t/>
            </a:r>
            <a:br>
              <a:rPr lang="ru-RU" sz="2000" b="1" dirty="0">
                <a:solidFill>
                  <a:srgbClr val="C00000"/>
                </a:solidFill>
                <a:ea typeface="Calibri"/>
                <a:cs typeface="Times New Roman"/>
              </a:rPr>
            </a:br>
            <a:endParaRPr lang="ru-RU" sz="2400" b="1" dirty="0">
              <a:solidFill>
                <a:srgbClr val="C00000"/>
              </a:solidFill>
            </a:endParaRPr>
          </a:p>
        </p:txBody>
      </p:sp>
      <p:sp>
        <p:nvSpPr>
          <p:cNvPr id="3" name="Подзаголовок 2"/>
          <p:cNvSpPr>
            <a:spLocks noGrp="1"/>
          </p:cNvSpPr>
          <p:nvPr>
            <p:ph type="subTitle" idx="1"/>
          </p:nvPr>
        </p:nvSpPr>
        <p:spPr>
          <a:xfrm>
            <a:off x="1475656" y="4365104"/>
            <a:ext cx="7336904" cy="1752600"/>
          </a:xfrm>
        </p:spPr>
        <p:txBody>
          <a:bodyPr>
            <a:normAutofit/>
          </a:bodyPr>
          <a:lstStyle/>
          <a:p>
            <a:pPr algn="r"/>
            <a:r>
              <a:rPr lang="en-US" sz="2000" dirty="0" err="1">
                <a:solidFill>
                  <a:schemeClr val="tx1"/>
                </a:solidFill>
              </a:rPr>
              <a:t>D.Zh</a:t>
            </a:r>
            <a:r>
              <a:rPr lang="en-US" sz="2000" dirty="0">
                <a:solidFill>
                  <a:schemeClr val="tx1"/>
                </a:solidFill>
              </a:rPr>
              <a:t>. Ahmed </a:t>
            </a:r>
            <a:r>
              <a:rPr lang="en-US" sz="2000" dirty="0" err="1" smtClean="0">
                <a:solidFill>
                  <a:schemeClr val="tx1"/>
                </a:solidFill>
              </a:rPr>
              <a:t>Zaki</a:t>
            </a:r>
            <a:r>
              <a:rPr lang="en-US" sz="2000" dirty="0" smtClean="0">
                <a:solidFill>
                  <a:schemeClr val="tx1"/>
                </a:solidFill>
              </a:rPr>
              <a:t>,</a:t>
            </a:r>
            <a:endParaRPr lang="ru-RU" sz="2000" dirty="0">
              <a:solidFill>
                <a:schemeClr val="tx1"/>
              </a:solidFill>
            </a:endParaRPr>
          </a:p>
          <a:p>
            <a:pPr algn="r"/>
            <a:r>
              <a:rPr lang="en-US" sz="2000" dirty="0" smtClean="0">
                <a:solidFill>
                  <a:schemeClr val="tx1"/>
                </a:solidFill>
              </a:rPr>
              <a:t>Vice-Rector </a:t>
            </a:r>
            <a:r>
              <a:rPr lang="en-US" sz="2000" dirty="0">
                <a:solidFill>
                  <a:schemeClr val="tx1"/>
                </a:solidFill>
              </a:rPr>
              <a:t>for Academic Affairs, </a:t>
            </a:r>
            <a:endParaRPr lang="en-US" sz="2000" dirty="0" smtClean="0">
              <a:solidFill>
                <a:schemeClr val="tx1"/>
              </a:solidFill>
            </a:endParaRPr>
          </a:p>
          <a:p>
            <a:pPr algn="r"/>
            <a:r>
              <a:rPr lang="en-US" sz="2000" dirty="0" smtClean="0">
                <a:solidFill>
                  <a:schemeClr val="tx1"/>
                </a:solidFill>
              </a:rPr>
              <a:t>Al-</a:t>
            </a:r>
            <a:r>
              <a:rPr lang="en-US" sz="2000" dirty="0" err="1" smtClean="0">
                <a:solidFill>
                  <a:schemeClr val="tx1"/>
                </a:solidFill>
              </a:rPr>
              <a:t>FarabiKazakh</a:t>
            </a:r>
            <a:r>
              <a:rPr lang="en-US" sz="2000" dirty="0" smtClean="0">
                <a:solidFill>
                  <a:schemeClr val="tx1"/>
                </a:solidFill>
              </a:rPr>
              <a:t> </a:t>
            </a:r>
            <a:r>
              <a:rPr lang="en-US" sz="2000" dirty="0">
                <a:solidFill>
                  <a:schemeClr val="tx1"/>
                </a:solidFill>
              </a:rPr>
              <a:t>National </a:t>
            </a:r>
            <a:r>
              <a:rPr lang="en-US" sz="2000" dirty="0" smtClean="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33424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539552" y="548680"/>
            <a:ext cx="6840537" cy="609600"/>
          </a:xfrm>
        </p:spPr>
        <p:txBody>
          <a:bodyPr>
            <a:normAutofit/>
          </a:bodyPr>
          <a:lstStyle/>
          <a:p>
            <a:r>
              <a:rPr lang="en-US" sz="2800" b="1" dirty="0" smtClean="0">
                <a:solidFill>
                  <a:srgbClr val="CC0000"/>
                </a:solidFill>
              </a:rPr>
              <a:t>SCHEME OF WORKLOAD CALCULATION</a:t>
            </a:r>
            <a:endParaRPr lang="ru-RU" sz="2800" b="1" dirty="0" smtClean="0">
              <a:solidFill>
                <a:srgbClr val="CC0000"/>
              </a:solidFill>
            </a:endParaRPr>
          </a:p>
        </p:txBody>
      </p:sp>
      <p:sp>
        <p:nvSpPr>
          <p:cNvPr id="5" name="Номер слайда 4"/>
          <p:cNvSpPr>
            <a:spLocks noGrp="1"/>
          </p:cNvSpPr>
          <p:nvPr>
            <p:ph type="sldNum" sz="quarter" idx="12"/>
          </p:nvPr>
        </p:nvSpPr>
        <p:spPr/>
        <p:txBody>
          <a:bodyPr/>
          <a:lstStyle/>
          <a:p>
            <a:pPr>
              <a:defRPr/>
            </a:pPr>
            <a:fld id="{17AF88A4-62D8-4E34-B886-1604C936ABA3}" type="slidenum">
              <a:rPr lang="en-US" smtClean="0"/>
              <a:pPr>
                <a:defRPr/>
              </a:pPr>
              <a:t>10</a:t>
            </a:fld>
            <a:endParaRPr lang="en-US"/>
          </a:p>
        </p:txBody>
      </p:sp>
      <p:sp>
        <p:nvSpPr>
          <p:cNvPr id="2" name="TextBox 1"/>
          <p:cNvSpPr txBox="1"/>
          <p:nvPr/>
        </p:nvSpPr>
        <p:spPr>
          <a:xfrm>
            <a:off x="179512" y="1772816"/>
            <a:ext cx="205222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Description of learning outcomes</a:t>
            </a:r>
            <a:endParaRPr lang="ru-RU" dirty="0"/>
          </a:p>
        </p:txBody>
      </p:sp>
      <p:sp>
        <p:nvSpPr>
          <p:cNvPr id="6" name="TextBox 5"/>
          <p:cNvSpPr txBox="1"/>
          <p:nvPr/>
        </p:nvSpPr>
        <p:spPr>
          <a:xfrm>
            <a:off x="2771801" y="1370605"/>
            <a:ext cx="3024336"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dirty="0" smtClean="0"/>
              <a:t>Determining required amount of classroom work, labor input of out-of-class work and other learning activities</a:t>
            </a:r>
            <a:endParaRPr lang="ru-RU" dirty="0"/>
          </a:p>
        </p:txBody>
      </p:sp>
      <p:sp>
        <p:nvSpPr>
          <p:cNvPr id="7" name="TextBox 6"/>
          <p:cNvSpPr txBox="1"/>
          <p:nvPr/>
        </p:nvSpPr>
        <p:spPr>
          <a:xfrm>
            <a:off x="6220300" y="1772816"/>
            <a:ext cx="2664297"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smtClean="0"/>
              <a:t>Calculating amount of credits</a:t>
            </a:r>
            <a:endParaRPr lang="ru-RU" dirty="0"/>
          </a:p>
        </p:txBody>
      </p:sp>
      <p:sp>
        <p:nvSpPr>
          <p:cNvPr id="3" name="Стрелка вправо 2"/>
          <p:cNvSpPr/>
          <p:nvPr/>
        </p:nvSpPr>
        <p:spPr>
          <a:xfrm>
            <a:off x="2339753" y="2132856"/>
            <a:ext cx="39357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830678" y="2132856"/>
            <a:ext cx="39357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39552" y="3861048"/>
            <a:ext cx="8208912" cy="1477328"/>
          </a:xfrm>
          <a:prstGeom prst="rect">
            <a:avLst/>
          </a:prstGeom>
          <a:noFill/>
        </p:spPr>
        <p:txBody>
          <a:bodyPr wrap="square" rtlCol="0">
            <a:spAutoFit/>
          </a:bodyPr>
          <a:lstStyle/>
          <a:p>
            <a:pPr marL="342900" indent="-342900">
              <a:buFont typeface="Arial" pitchFamily="34" charset="0"/>
              <a:buChar char="•"/>
            </a:pPr>
            <a:r>
              <a:rPr lang="en-US" dirty="0" smtClean="0"/>
              <a:t>Disciplines with a lot of learning outcomes should have more credits</a:t>
            </a:r>
            <a:r>
              <a:rPr lang="ru-RU" dirty="0" smtClean="0"/>
              <a:t>; </a:t>
            </a:r>
          </a:p>
          <a:p>
            <a:pPr marL="342900" indent="-342900">
              <a:buFont typeface="Arial" pitchFamily="34" charset="0"/>
              <a:buChar char="•"/>
            </a:pPr>
            <a:r>
              <a:rPr lang="en-US" dirty="0" smtClean="0"/>
              <a:t>More difficult disciplines should have more credits</a:t>
            </a:r>
            <a:r>
              <a:rPr lang="ru-RU" dirty="0" smtClean="0"/>
              <a:t>;</a:t>
            </a:r>
          </a:p>
          <a:p>
            <a:pPr marL="342900" indent="-342900">
              <a:buFont typeface="Arial" pitchFamily="34" charset="0"/>
              <a:buChar char="•"/>
            </a:pPr>
            <a:r>
              <a:rPr lang="en-US" dirty="0" smtClean="0"/>
              <a:t>Disciplines with more self-study work should have more credits</a:t>
            </a:r>
            <a:r>
              <a:rPr lang="ru-RU" dirty="0" smtClean="0"/>
              <a:t>;</a:t>
            </a:r>
          </a:p>
          <a:p>
            <a:pPr marL="342900" indent="-342900">
              <a:buFont typeface="Arial" pitchFamily="34" charset="0"/>
              <a:buChar char="•"/>
            </a:pPr>
            <a:r>
              <a:rPr lang="en-US" dirty="0" smtClean="0"/>
              <a:t>Credits are assigned to each type of learning work</a:t>
            </a:r>
            <a:r>
              <a:rPr lang="ru-RU" dirty="0" smtClean="0"/>
              <a:t>;</a:t>
            </a:r>
          </a:p>
          <a:p>
            <a:endParaRPr lang="ru-RU" dirty="0" smtClean="0"/>
          </a:p>
        </p:txBody>
      </p:sp>
      <p:sp>
        <p:nvSpPr>
          <p:cNvPr id="8" name="Скругленный прямоугольник 7"/>
          <p:cNvSpPr/>
          <p:nvPr/>
        </p:nvSpPr>
        <p:spPr>
          <a:xfrm>
            <a:off x="395536" y="3645024"/>
            <a:ext cx="8489061" cy="25922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329481"/>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908" b="4236"/>
          <a:stretch/>
        </p:blipFill>
        <p:spPr bwMode="auto">
          <a:xfrm>
            <a:off x="251520" y="55479"/>
            <a:ext cx="8640960" cy="114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18"/>
          <a:stretch/>
        </p:blipFill>
        <p:spPr bwMode="auto">
          <a:xfrm>
            <a:off x="0" y="764704"/>
            <a:ext cx="611131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196752"/>
            <a:ext cx="30598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1217508633"/>
              </p:ext>
            </p:extLst>
          </p:nvPr>
        </p:nvGraphicFramePr>
        <p:xfrm>
          <a:off x="251520" y="4653136"/>
          <a:ext cx="8640960" cy="1772240"/>
        </p:xfrm>
        <a:graphic>
          <a:graphicData uri="http://schemas.openxmlformats.org/drawingml/2006/table">
            <a:tbl>
              <a:tblPr firstRow="1" bandRow="1">
                <a:tableStyleId>{F2DE63D5-997A-4646-A377-4702673A728D}</a:tableStyleId>
              </a:tblPr>
              <a:tblGrid>
                <a:gridCol w="4385022"/>
                <a:gridCol w="1905305"/>
                <a:gridCol w="2350633"/>
              </a:tblGrid>
              <a:tr h="301744">
                <a:tc>
                  <a:txBody>
                    <a:bodyPr/>
                    <a:lstStyle/>
                    <a:p>
                      <a:r>
                        <a:rPr lang="en-US" sz="1200" b="1" dirty="0" smtClean="0"/>
                        <a:t># of credits</a:t>
                      </a:r>
                      <a:endParaRPr lang="ru-RU" sz="1200" b="1" dirty="0"/>
                    </a:p>
                  </a:txBody>
                  <a:tcPr/>
                </a:tc>
                <a:tc>
                  <a:txBody>
                    <a:bodyPr/>
                    <a:lstStyle/>
                    <a:p>
                      <a:pPr algn="ctr"/>
                      <a:r>
                        <a:rPr lang="ru-RU" sz="1200" b="1" dirty="0" smtClean="0"/>
                        <a:t>3 </a:t>
                      </a:r>
                      <a:r>
                        <a:rPr lang="en-US" sz="1200" b="1" dirty="0" smtClean="0"/>
                        <a:t>RK</a:t>
                      </a:r>
                      <a:endParaRPr lang="ru-RU" sz="1200" b="1" i="0" dirty="0"/>
                    </a:p>
                  </a:txBody>
                  <a:tcPr>
                    <a:lnB w="12700" cap="flat" cmpd="sng" algn="ctr">
                      <a:solidFill>
                        <a:schemeClr val="tx1"/>
                      </a:solidFill>
                      <a:prstDash val="solid"/>
                      <a:round/>
                      <a:headEnd type="none" w="med" len="med"/>
                      <a:tailEnd type="none" w="med" len="med"/>
                    </a:lnB>
                  </a:tcPr>
                </a:tc>
                <a:tc>
                  <a:txBody>
                    <a:bodyPr/>
                    <a:lstStyle/>
                    <a:p>
                      <a:pPr algn="ctr"/>
                      <a:r>
                        <a:rPr lang="ru-RU" sz="1200" b="1" dirty="0" smtClean="0"/>
                        <a:t> 5 </a:t>
                      </a:r>
                      <a:r>
                        <a:rPr lang="en-US" sz="1200" b="1" dirty="0" smtClean="0"/>
                        <a:t>ECTS</a:t>
                      </a:r>
                      <a:endParaRPr lang="ru-RU" sz="1200" b="1" i="0" dirty="0"/>
                    </a:p>
                  </a:txBody>
                  <a:tcPr>
                    <a:lnB w="12700" cap="flat" cmpd="sng" algn="ctr">
                      <a:solidFill>
                        <a:schemeClr val="tx1"/>
                      </a:solidFill>
                      <a:prstDash val="solid"/>
                      <a:round/>
                      <a:headEnd type="none" w="med" len="med"/>
                      <a:tailEnd type="none" w="med" len="med"/>
                    </a:lnB>
                  </a:tcPr>
                </a:tc>
              </a:tr>
              <a:tr h="301744">
                <a:tc>
                  <a:txBody>
                    <a:bodyPr/>
                    <a:lstStyle/>
                    <a:p>
                      <a:r>
                        <a:rPr lang="en-US" sz="1200" b="1" dirty="0" smtClean="0"/>
                        <a:t># of weeks</a:t>
                      </a:r>
                      <a:endParaRPr lang="ru-RU" sz="1200" b="1" dirty="0"/>
                    </a:p>
                  </a:txBody>
                  <a:tcPr>
                    <a:lnR w="12700" cap="flat" cmpd="sng" algn="ctr">
                      <a:solidFill>
                        <a:schemeClr val="tx1"/>
                      </a:solidFill>
                      <a:prstDash val="solid"/>
                      <a:round/>
                      <a:headEnd type="none" w="med" len="med"/>
                      <a:tailEnd type="none" w="med" len="med"/>
                    </a:lnR>
                  </a:tcPr>
                </a:tc>
                <a:tc>
                  <a:txBody>
                    <a:bodyPr/>
                    <a:lstStyle/>
                    <a:p>
                      <a:pPr algn="ctr"/>
                      <a:r>
                        <a:rPr lang="ru-RU" sz="1200" b="1" dirty="0" smtClean="0"/>
                        <a:t>15</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1" dirty="0" smtClean="0"/>
                        <a:t>16</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744">
                <a:tc>
                  <a:txBody>
                    <a:bodyPr/>
                    <a:lstStyle/>
                    <a:p>
                      <a:r>
                        <a:rPr lang="en-US" sz="1200" b="1" dirty="0" smtClean="0"/>
                        <a:t>Lectures</a:t>
                      </a:r>
                      <a:endParaRPr lang="ru-RU" sz="1200" b="1" dirty="0"/>
                    </a:p>
                  </a:txBody>
                  <a:tcPr>
                    <a:lnR w="12700" cap="flat" cmpd="sng" algn="ctr">
                      <a:solidFill>
                        <a:schemeClr val="tx1"/>
                      </a:solidFill>
                      <a:prstDash val="solid"/>
                      <a:round/>
                      <a:headEnd type="none" w="med" len="med"/>
                      <a:tailEnd type="none" w="med" len="med"/>
                    </a:lnR>
                  </a:tcPr>
                </a:tc>
                <a:tc>
                  <a:txBody>
                    <a:bodyPr/>
                    <a:lstStyle/>
                    <a:p>
                      <a:pPr algn="ctr"/>
                      <a:r>
                        <a:rPr lang="en-US" sz="1200" b="1" dirty="0" smtClean="0"/>
                        <a:t>30 hours</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ru-RU" sz="1200" b="1" dirty="0" smtClean="0"/>
                    </a:p>
                    <a:p>
                      <a:pPr algn="ctr"/>
                      <a:r>
                        <a:rPr lang="ru-RU" sz="1200" b="1" dirty="0" smtClean="0"/>
                        <a:t>28 </a:t>
                      </a:r>
                      <a:r>
                        <a:rPr lang="en-US" sz="1200" b="1" dirty="0" smtClean="0"/>
                        <a:t>hours</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944">
                <a:tc>
                  <a:txBody>
                    <a:bodyPr/>
                    <a:lstStyle/>
                    <a:p>
                      <a:r>
                        <a:rPr lang="en-US" sz="1200" b="1" dirty="0" smtClean="0"/>
                        <a:t>Practical lessons</a:t>
                      </a:r>
                      <a:endParaRPr lang="ru-RU" sz="1200" b="1" dirty="0"/>
                    </a:p>
                  </a:txBody>
                  <a:tcPr>
                    <a:lnR w="12700" cap="flat" cmpd="sng" algn="ctr">
                      <a:solidFill>
                        <a:schemeClr val="tx1"/>
                      </a:solidFill>
                      <a:prstDash val="solid"/>
                      <a:round/>
                      <a:headEnd type="none" w="med" len="med"/>
                      <a:tailEnd type="none" w="med" len="med"/>
                    </a:lnR>
                  </a:tcPr>
                </a:tc>
                <a:tc>
                  <a:txBody>
                    <a:bodyPr/>
                    <a:lstStyle/>
                    <a:p>
                      <a:pPr algn="ctr"/>
                      <a:r>
                        <a:rPr lang="ru-RU" sz="1200" b="1" dirty="0" smtClean="0"/>
                        <a:t>15 </a:t>
                      </a:r>
                      <a:r>
                        <a:rPr lang="en-US" sz="1200" b="1" dirty="0" smtClean="0"/>
                        <a:t>hours</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200" b="1" dirty="0"/>
                    </a:p>
                  </a:txBody>
                  <a:tcPr/>
                </a:tc>
              </a:tr>
              <a:tr h="288032">
                <a:tc>
                  <a:txBody>
                    <a:bodyPr/>
                    <a:lstStyle/>
                    <a:p>
                      <a:r>
                        <a:rPr lang="en-US" sz="1200" b="1" dirty="0" smtClean="0"/>
                        <a:t>Self-study</a:t>
                      </a:r>
                      <a:endParaRPr lang="ru-RU" sz="1200" b="1" dirty="0"/>
                    </a:p>
                  </a:txBody>
                  <a:tcPr>
                    <a:lnR w="12700" cap="flat" cmpd="sng" algn="ctr">
                      <a:solidFill>
                        <a:schemeClr val="tx1"/>
                      </a:solidFill>
                      <a:prstDash val="solid"/>
                      <a:round/>
                      <a:headEnd type="none" w="med" len="med"/>
                      <a:tailEnd type="none" w="med" len="med"/>
                    </a:lnR>
                  </a:tcPr>
                </a:tc>
                <a:tc>
                  <a:txBody>
                    <a:bodyPr/>
                    <a:lstStyle/>
                    <a:p>
                      <a:pPr algn="ctr"/>
                      <a:r>
                        <a:rPr lang="ru-RU" sz="1200" b="1" dirty="0" smtClean="0"/>
                        <a:t>90 </a:t>
                      </a:r>
                      <a:r>
                        <a:rPr lang="en-US" sz="1200" b="1" dirty="0" smtClean="0"/>
                        <a:t>hours</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1" dirty="0" smtClean="0"/>
                        <a:t>107 </a:t>
                      </a:r>
                      <a:r>
                        <a:rPr lang="en-US" sz="1200" b="1" dirty="0" smtClean="0"/>
                        <a:t>hours</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lang="en-US" sz="1200" b="1" dirty="0" smtClean="0"/>
                        <a:t>Total workload</a:t>
                      </a:r>
                      <a:endParaRPr lang="ru-RU" sz="1200" b="1" dirty="0"/>
                    </a:p>
                  </a:txBody>
                  <a:tcPr>
                    <a:lnR w="12700" cap="flat" cmpd="sng" algn="ctr">
                      <a:solidFill>
                        <a:schemeClr val="tx1"/>
                      </a:solidFill>
                      <a:prstDash val="solid"/>
                      <a:round/>
                      <a:headEnd type="none" w="med" len="med"/>
                      <a:tailEnd type="none" w="med" len="med"/>
                    </a:lnR>
                  </a:tcPr>
                </a:tc>
                <a:tc>
                  <a:txBody>
                    <a:bodyPr/>
                    <a:lstStyle/>
                    <a:p>
                      <a:pPr algn="ctr"/>
                      <a:r>
                        <a:rPr lang="ru-RU" sz="1200" b="1" dirty="0" smtClean="0"/>
                        <a:t>135 </a:t>
                      </a:r>
                      <a:r>
                        <a:rPr lang="en-US" sz="1200" b="1" dirty="0" smtClean="0"/>
                        <a:t>hours</a:t>
                      </a:r>
                      <a:endParaRPr lang="ru-RU"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1" dirty="0" smtClean="0"/>
                        <a:t>139 </a:t>
                      </a:r>
                      <a:r>
                        <a:rPr lang="en-US" sz="1200" b="1" dirty="0" smtClean="0"/>
                        <a:t>hours</a:t>
                      </a:r>
                      <a:endParaRPr lang="ru-RU" sz="12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70806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76" y="-1"/>
            <a:ext cx="7903748" cy="273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335"/>
          <a:stretch/>
        </p:blipFill>
        <p:spPr bwMode="auto">
          <a:xfrm>
            <a:off x="1" y="2732228"/>
            <a:ext cx="9144000" cy="195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4284191990"/>
              </p:ext>
            </p:extLst>
          </p:nvPr>
        </p:nvGraphicFramePr>
        <p:xfrm>
          <a:off x="971600" y="4753104"/>
          <a:ext cx="7255362" cy="1772240"/>
        </p:xfrm>
        <a:graphic>
          <a:graphicData uri="http://schemas.openxmlformats.org/drawingml/2006/table">
            <a:tbl>
              <a:tblPr firstRow="1" bandRow="1">
                <a:tableStyleId>{F2DE63D5-997A-4646-A377-4702673A728D}</a:tableStyleId>
              </a:tblPr>
              <a:tblGrid>
                <a:gridCol w="3681874"/>
                <a:gridCol w="1599785"/>
                <a:gridCol w="1973703"/>
              </a:tblGrid>
              <a:tr h="301744">
                <a:tc>
                  <a:txBody>
                    <a:bodyPr/>
                    <a:lstStyle/>
                    <a:p>
                      <a:r>
                        <a:rPr lang="en-US" sz="1200" b="1" dirty="0" smtClean="0"/>
                        <a:t># of credits</a:t>
                      </a:r>
                      <a:endParaRPr lang="ru-RU" sz="1200" b="1" dirty="0"/>
                    </a:p>
                  </a:txBody>
                  <a:tcPr/>
                </a:tc>
                <a:tc>
                  <a:txBody>
                    <a:bodyPr/>
                    <a:lstStyle/>
                    <a:p>
                      <a:pPr algn="ctr"/>
                      <a:r>
                        <a:rPr lang="ru-RU" sz="1200" b="1" dirty="0" smtClean="0"/>
                        <a:t>3 </a:t>
                      </a:r>
                      <a:r>
                        <a:rPr lang="en-US" sz="1200" b="1" dirty="0" smtClean="0"/>
                        <a:t>RK</a:t>
                      </a:r>
                      <a:endParaRPr lang="ru-RU" sz="1200" b="1" i="0" dirty="0"/>
                    </a:p>
                  </a:txBody>
                  <a:tcPr/>
                </a:tc>
                <a:tc>
                  <a:txBody>
                    <a:bodyPr/>
                    <a:lstStyle/>
                    <a:p>
                      <a:pPr algn="ctr"/>
                      <a:r>
                        <a:rPr lang="ru-RU" sz="1200" b="1" dirty="0" smtClean="0"/>
                        <a:t> 5 </a:t>
                      </a:r>
                      <a:r>
                        <a:rPr lang="en-US" sz="1200" b="1" dirty="0" smtClean="0"/>
                        <a:t>ECTS</a:t>
                      </a:r>
                      <a:endParaRPr lang="ru-RU" sz="1200" b="1" i="0" dirty="0"/>
                    </a:p>
                  </a:txBody>
                  <a:tcPr/>
                </a:tc>
              </a:tr>
              <a:tr h="301744">
                <a:tc>
                  <a:txBody>
                    <a:bodyPr/>
                    <a:lstStyle/>
                    <a:p>
                      <a:r>
                        <a:rPr lang="en-US" sz="1200" b="1" dirty="0" smtClean="0"/>
                        <a:t># of weeks</a:t>
                      </a:r>
                      <a:endParaRPr lang="ru-RU" sz="1200" b="1" dirty="0"/>
                    </a:p>
                  </a:txBody>
                  <a:tcPr/>
                </a:tc>
                <a:tc>
                  <a:txBody>
                    <a:bodyPr/>
                    <a:lstStyle/>
                    <a:p>
                      <a:pPr algn="ctr"/>
                      <a:r>
                        <a:rPr lang="ru-RU" sz="1200" b="1" dirty="0" smtClean="0"/>
                        <a:t>15</a:t>
                      </a:r>
                      <a:endParaRPr lang="ru-RU" sz="1200" b="1" dirty="0"/>
                    </a:p>
                  </a:txBody>
                  <a:tcPr/>
                </a:tc>
                <a:tc>
                  <a:txBody>
                    <a:bodyPr/>
                    <a:lstStyle/>
                    <a:p>
                      <a:pPr algn="ctr"/>
                      <a:r>
                        <a:rPr lang="ru-RU" sz="1200" b="1" dirty="0" smtClean="0"/>
                        <a:t>14</a:t>
                      </a:r>
                      <a:endParaRPr lang="ru-RU" sz="1200" b="1" dirty="0"/>
                    </a:p>
                  </a:txBody>
                  <a:tcPr/>
                </a:tc>
              </a:tr>
              <a:tr h="301744">
                <a:tc>
                  <a:txBody>
                    <a:bodyPr/>
                    <a:lstStyle/>
                    <a:p>
                      <a:r>
                        <a:rPr lang="en-US" sz="1200" b="1" dirty="0" smtClean="0"/>
                        <a:t>Lectures</a:t>
                      </a:r>
                      <a:endParaRPr lang="ru-RU" sz="1200" b="1" dirty="0"/>
                    </a:p>
                  </a:txBody>
                  <a:tcPr/>
                </a:tc>
                <a:tc>
                  <a:txBody>
                    <a:bodyPr/>
                    <a:lstStyle/>
                    <a:p>
                      <a:pPr algn="ctr"/>
                      <a:r>
                        <a:rPr lang="en-US" sz="1200" b="1" dirty="0" smtClean="0"/>
                        <a:t>30 hours</a:t>
                      </a:r>
                      <a:endParaRPr lang="ru-RU" sz="1200" b="1" dirty="0"/>
                    </a:p>
                  </a:txBody>
                  <a:tcPr/>
                </a:tc>
                <a:tc>
                  <a:txBody>
                    <a:bodyPr/>
                    <a:lstStyle/>
                    <a:p>
                      <a:pPr algn="ctr"/>
                      <a:r>
                        <a:rPr lang="en-US" sz="1200" b="1" dirty="0" smtClean="0"/>
                        <a:t>56 hours</a:t>
                      </a:r>
                      <a:endParaRPr lang="ru-RU" sz="1200" b="1" dirty="0"/>
                    </a:p>
                  </a:txBody>
                  <a:tcPr/>
                </a:tc>
              </a:tr>
              <a:tr h="290944">
                <a:tc>
                  <a:txBody>
                    <a:bodyPr/>
                    <a:lstStyle/>
                    <a:p>
                      <a:r>
                        <a:rPr lang="en-US" sz="1200" b="1" dirty="0" smtClean="0"/>
                        <a:t>Practical lessons</a:t>
                      </a:r>
                      <a:endParaRPr lang="ru-RU" sz="1200" b="1" dirty="0"/>
                    </a:p>
                  </a:txBody>
                  <a:tcPr/>
                </a:tc>
                <a:tc>
                  <a:txBody>
                    <a:bodyPr/>
                    <a:lstStyle/>
                    <a:p>
                      <a:pPr algn="ctr"/>
                      <a:r>
                        <a:rPr lang="ru-RU" sz="1200" b="1" dirty="0" smtClean="0"/>
                        <a:t>15 </a:t>
                      </a:r>
                      <a:r>
                        <a:rPr lang="en-US" sz="1200" b="1" dirty="0" smtClean="0"/>
                        <a:t>hours</a:t>
                      </a:r>
                      <a:endParaRPr lang="ru-RU" sz="1200" b="1" dirty="0"/>
                    </a:p>
                  </a:txBody>
                  <a:tcPr/>
                </a:tc>
                <a:tc>
                  <a:txBody>
                    <a:bodyPr/>
                    <a:lstStyle/>
                    <a:p>
                      <a:pPr algn="ctr"/>
                      <a:r>
                        <a:rPr lang="ru-RU" sz="1200" b="1" dirty="0" smtClean="0"/>
                        <a:t>24 </a:t>
                      </a:r>
                      <a:r>
                        <a:rPr lang="en-US" sz="1200" b="1" dirty="0" smtClean="0"/>
                        <a:t>hours</a:t>
                      </a:r>
                      <a:endParaRPr lang="ru-RU" sz="1200" b="1" dirty="0"/>
                    </a:p>
                  </a:txBody>
                  <a:tcPr/>
                </a:tc>
              </a:tr>
              <a:tr h="288032">
                <a:tc>
                  <a:txBody>
                    <a:bodyPr/>
                    <a:lstStyle/>
                    <a:p>
                      <a:r>
                        <a:rPr lang="en-US" sz="1200" b="1" dirty="0" smtClean="0"/>
                        <a:t>Self-study</a:t>
                      </a:r>
                      <a:endParaRPr lang="ru-RU" sz="1200" b="1" dirty="0"/>
                    </a:p>
                  </a:txBody>
                  <a:tcPr/>
                </a:tc>
                <a:tc>
                  <a:txBody>
                    <a:bodyPr/>
                    <a:lstStyle/>
                    <a:p>
                      <a:pPr algn="ctr"/>
                      <a:r>
                        <a:rPr lang="ru-RU" sz="1200" b="1" dirty="0" smtClean="0"/>
                        <a:t>90 </a:t>
                      </a:r>
                      <a:r>
                        <a:rPr lang="en-US" sz="1200" b="1" dirty="0" smtClean="0"/>
                        <a:t>hours</a:t>
                      </a:r>
                      <a:endParaRPr lang="ru-RU" sz="1200" b="1" dirty="0"/>
                    </a:p>
                  </a:txBody>
                  <a:tcPr/>
                </a:tc>
                <a:tc>
                  <a:txBody>
                    <a:bodyPr/>
                    <a:lstStyle/>
                    <a:p>
                      <a:pPr algn="ctr"/>
                      <a:r>
                        <a:rPr lang="ru-RU" sz="1200" b="1" dirty="0" smtClean="0"/>
                        <a:t>50 </a:t>
                      </a:r>
                      <a:r>
                        <a:rPr lang="en-US" sz="1200" b="1" dirty="0" smtClean="0"/>
                        <a:t>hours</a:t>
                      </a:r>
                      <a:endParaRPr lang="ru-RU" sz="1200" b="1" dirty="0"/>
                    </a:p>
                  </a:txBody>
                  <a:tcPr/>
                </a:tc>
              </a:tr>
              <a:tr h="288032">
                <a:tc>
                  <a:txBody>
                    <a:bodyPr/>
                    <a:lstStyle/>
                    <a:p>
                      <a:r>
                        <a:rPr lang="en-US" sz="1200" b="1" dirty="0" smtClean="0"/>
                        <a:t>Total workload</a:t>
                      </a:r>
                      <a:endParaRPr lang="ru-RU" sz="1200" b="1" dirty="0"/>
                    </a:p>
                  </a:txBody>
                  <a:tcPr/>
                </a:tc>
                <a:tc>
                  <a:txBody>
                    <a:bodyPr/>
                    <a:lstStyle/>
                    <a:p>
                      <a:pPr algn="ctr"/>
                      <a:r>
                        <a:rPr lang="ru-RU" sz="1200" b="1" dirty="0" smtClean="0"/>
                        <a:t>135 </a:t>
                      </a:r>
                      <a:r>
                        <a:rPr lang="en-US" sz="1200" b="1" dirty="0" smtClean="0"/>
                        <a:t>hours</a:t>
                      </a:r>
                      <a:endParaRPr lang="ru-RU" sz="1200" b="1" dirty="0"/>
                    </a:p>
                  </a:txBody>
                  <a:tcPr/>
                </a:tc>
                <a:tc>
                  <a:txBody>
                    <a:bodyPr/>
                    <a:lstStyle/>
                    <a:p>
                      <a:pPr algn="ctr"/>
                      <a:r>
                        <a:rPr lang="ru-RU" sz="1200" b="1" dirty="0" smtClean="0"/>
                        <a:t>130 </a:t>
                      </a:r>
                      <a:r>
                        <a:rPr lang="en-US" sz="1200" b="1" dirty="0" smtClean="0"/>
                        <a:t>hours</a:t>
                      </a:r>
                      <a:endParaRPr lang="ru-RU" sz="1200" b="1" dirty="0"/>
                    </a:p>
                  </a:txBody>
                  <a:tcPr/>
                </a:tc>
              </a:tr>
            </a:tbl>
          </a:graphicData>
        </a:graphic>
      </p:graphicFrame>
    </p:spTree>
    <p:extLst>
      <p:ext uri="{BB962C8B-B14F-4D97-AF65-F5344CB8AC3E}">
        <p14:creationId xmlns:p14="http://schemas.microsoft.com/office/powerpoint/2010/main" val="4109718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ChangeAspect="1"/>
          </p:cNvGraphicFramePr>
          <p:nvPr>
            <p:extLst>
              <p:ext uri="{D42A27DB-BD31-4B8C-83A1-F6EECF244321}">
                <p14:modId xmlns:p14="http://schemas.microsoft.com/office/powerpoint/2010/main" val="3933925964"/>
              </p:ext>
            </p:extLst>
          </p:nvPr>
        </p:nvGraphicFramePr>
        <p:xfrm>
          <a:off x="4860032" y="1304062"/>
          <a:ext cx="4134222"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179512" y="548680"/>
            <a:ext cx="5688632" cy="523220"/>
          </a:xfrm>
          <a:prstGeom prst="rect">
            <a:avLst/>
          </a:prstGeom>
        </p:spPr>
        <p:txBody>
          <a:bodyPr vert="horz" lIns="91440" tIns="45720" rIns="91440" bIns="45720" rtlCol="0" anchor="ctr">
            <a:noAutofit/>
          </a:bodyPr>
          <a:lstStyle/>
          <a:p>
            <a:pPr>
              <a:spcBef>
                <a:spcPct val="0"/>
              </a:spcBef>
            </a:pPr>
            <a:r>
              <a:rPr lang="en-US" sz="2800" b="1" spc="-100" dirty="0" smtClean="0">
                <a:solidFill>
                  <a:srgbClr val="CC0000"/>
                </a:solidFill>
                <a:latin typeface="+mj-lt"/>
                <a:ea typeface="+mj-ea"/>
                <a:cs typeface="+mj-cs"/>
              </a:rPr>
              <a:t>SYSTEM OF GRADING</a:t>
            </a:r>
            <a:endParaRPr lang="ru-RU" sz="2800" b="1" spc="-100" dirty="0">
              <a:solidFill>
                <a:srgbClr val="CC0000"/>
              </a:solidFill>
              <a:latin typeface="+mj-lt"/>
              <a:ea typeface="+mj-ea"/>
              <a:cs typeface="+mj-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01406106"/>
              </p:ext>
            </p:extLst>
          </p:nvPr>
        </p:nvGraphicFramePr>
        <p:xfrm>
          <a:off x="179512" y="4293096"/>
          <a:ext cx="8824485" cy="2148053"/>
        </p:xfrm>
        <a:graphic>
          <a:graphicData uri="http://schemas.openxmlformats.org/drawingml/2006/table">
            <a:tbl>
              <a:tblPr firstRow="1" bandRow="1">
                <a:tableStyleId>{5C22544A-7EE6-4342-B048-85BDC9FD1C3A}</a:tableStyleId>
              </a:tblPr>
              <a:tblGrid>
                <a:gridCol w="1656185"/>
                <a:gridCol w="3744415"/>
                <a:gridCol w="3423885"/>
              </a:tblGrid>
              <a:tr h="304059">
                <a:tc>
                  <a:txBody>
                    <a:bodyPr/>
                    <a:lstStyle/>
                    <a:p>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ECTS</a:t>
                      </a:r>
                      <a:endParaRPr lang="ru-RU" sz="1600" dirty="0" smtClean="0"/>
                    </a:p>
                  </a:txBody>
                  <a:tcPr/>
                </a:tc>
                <a:tc>
                  <a:txBody>
                    <a:bodyPr/>
                    <a:lstStyle/>
                    <a:p>
                      <a:pPr algn="ctr"/>
                      <a:r>
                        <a:rPr lang="en-US" sz="1600" dirty="0" smtClean="0"/>
                        <a:t>Recommendations</a:t>
                      </a:r>
                      <a:endParaRPr lang="ru-RU" sz="1600" dirty="0"/>
                    </a:p>
                  </a:txBody>
                  <a:tcPr/>
                </a:tc>
              </a:tr>
              <a:tr h="1812773">
                <a:tc>
                  <a:txBody>
                    <a:bodyPr/>
                    <a:lstStyle/>
                    <a:p>
                      <a:pPr marL="0" indent="0" algn="l" defTabSz="914400" rtl="0" eaLnBrk="1" latinLnBrk="0" hangingPunct="1">
                        <a:buFont typeface="Arial" pitchFamily="34" charset="0"/>
                        <a:buNone/>
                      </a:pPr>
                      <a:r>
                        <a:rPr lang="en-US" sz="1400" kern="1200" dirty="0" smtClean="0">
                          <a:solidFill>
                            <a:schemeClr val="dk1"/>
                          </a:solidFill>
                          <a:latin typeface="+mn-lt"/>
                          <a:ea typeface="+mn-ea"/>
                          <a:cs typeface="+mn-cs"/>
                        </a:rPr>
                        <a:t>System of grading</a:t>
                      </a:r>
                      <a:endParaRPr lang="ru-RU" sz="1400" kern="1200" dirty="0" smtClean="0">
                        <a:solidFill>
                          <a:schemeClr val="dk1"/>
                        </a:solidFill>
                        <a:latin typeface="+mn-lt"/>
                        <a:ea typeface="+mn-ea"/>
                        <a:cs typeface="+mn-cs"/>
                      </a:endParaRPr>
                    </a:p>
                  </a:txBody>
                  <a:tcPr/>
                </a:tc>
                <a:tc>
                  <a:txBody>
                    <a:bodyPr/>
                    <a:lstStyle/>
                    <a:p>
                      <a:pPr marL="177800" indent="-177800" algn="l" defTabSz="914400" rtl="0" eaLnBrk="1" latinLnBrk="0" hangingPunct="1">
                        <a:buFont typeface="Arial" pitchFamily="34" charset="0"/>
                        <a:buChar char="•"/>
                      </a:pPr>
                      <a:r>
                        <a:rPr lang="en-US" sz="1400" kern="1200" dirty="0" smtClean="0">
                          <a:solidFill>
                            <a:schemeClr val="dk1"/>
                          </a:solidFill>
                          <a:latin typeface="+mn-lt"/>
                          <a:ea typeface="+mn-ea"/>
                          <a:cs typeface="+mn-cs"/>
                        </a:rPr>
                        <a:t>Measures relative success of</a:t>
                      </a:r>
                      <a:r>
                        <a:rPr lang="en-US" sz="1400" kern="1200" baseline="0" dirty="0" smtClean="0">
                          <a:solidFill>
                            <a:schemeClr val="dk1"/>
                          </a:solidFill>
                          <a:latin typeface="+mn-lt"/>
                          <a:ea typeface="+mn-ea"/>
                          <a:cs typeface="+mn-cs"/>
                        </a:rPr>
                        <a:t> learning based on statistical distribution of students who successfully passed a course</a:t>
                      </a:r>
                      <a:r>
                        <a:rPr lang="ru-RU" sz="1400" kern="1200" dirty="0" smtClean="0">
                          <a:solidFill>
                            <a:schemeClr val="dk1"/>
                          </a:solidFill>
                          <a:latin typeface="+mn-lt"/>
                          <a:ea typeface="+mn-ea"/>
                          <a:cs typeface="+mn-cs"/>
                        </a:rPr>
                        <a:t>;</a:t>
                      </a:r>
                    </a:p>
                    <a:p>
                      <a:pPr marL="177800" indent="-177800" algn="l" defTabSz="914400" rtl="0" eaLnBrk="1" latinLnBrk="0" hangingPunct="1">
                        <a:buFont typeface="Arial" pitchFamily="34" charset="0"/>
                        <a:buChar char="•"/>
                      </a:pPr>
                      <a:r>
                        <a:rPr lang="en-US" sz="1400" kern="1200" dirty="0" smtClean="0">
                          <a:solidFill>
                            <a:schemeClr val="dk1"/>
                          </a:solidFill>
                          <a:latin typeface="+mn-lt"/>
                          <a:ea typeface="+mn-ea"/>
                          <a:cs typeface="+mn-cs"/>
                        </a:rPr>
                        <a:t>Motivates to learn by creating</a:t>
                      </a:r>
                      <a:r>
                        <a:rPr lang="en-US" sz="1400" kern="1200" baseline="0" dirty="0" smtClean="0">
                          <a:solidFill>
                            <a:schemeClr val="dk1"/>
                          </a:solidFill>
                          <a:latin typeface="+mn-lt"/>
                          <a:ea typeface="+mn-ea"/>
                          <a:cs typeface="+mn-cs"/>
                        </a:rPr>
                        <a:t> highly competitive environment</a:t>
                      </a:r>
                      <a:r>
                        <a:rPr lang="ru-RU" sz="1400" kern="1200" dirty="0" smtClean="0">
                          <a:solidFill>
                            <a:schemeClr val="dk1"/>
                          </a:solidFill>
                          <a:latin typeface="+mn-lt"/>
                          <a:ea typeface="+mn-ea"/>
                          <a:cs typeface="+mn-cs"/>
                        </a:rPr>
                        <a:t>;</a:t>
                      </a:r>
                    </a:p>
                    <a:p>
                      <a:pPr marL="177800" indent="-177800" algn="l" defTabSz="914400" rtl="0" eaLnBrk="1" latinLnBrk="0" hangingPunct="1">
                        <a:buFont typeface="Arial" pitchFamily="34" charset="0"/>
                        <a:buChar char="•"/>
                      </a:pPr>
                      <a:r>
                        <a:rPr lang="en-US" sz="1400" kern="1200" dirty="0" smtClean="0">
                          <a:solidFill>
                            <a:schemeClr val="dk1"/>
                          </a:solidFill>
                          <a:latin typeface="+mn-lt"/>
                          <a:ea typeface="+mn-ea"/>
                          <a:cs typeface="+mn-cs"/>
                        </a:rPr>
                        <a:t>Requires formed and of effective feedback mechanisms</a:t>
                      </a:r>
                      <a:r>
                        <a:rPr lang="ru-RU" sz="1400" kern="1200" dirty="0" smtClean="0">
                          <a:solidFill>
                            <a:schemeClr val="dk1"/>
                          </a:solidFill>
                          <a:latin typeface="+mn-lt"/>
                          <a:ea typeface="+mn-ea"/>
                          <a:cs typeface="+mn-cs"/>
                        </a:rPr>
                        <a:t>.</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dk1"/>
                          </a:solidFill>
                          <a:latin typeface="+mn-lt"/>
                          <a:ea typeface="+mn-ea"/>
                          <a:cs typeface="+mn-cs"/>
                        </a:rPr>
                        <a:t>Implementing</a:t>
                      </a:r>
                      <a:r>
                        <a:rPr lang="en-US" sz="1400" kern="1200" baseline="0" dirty="0" smtClean="0">
                          <a:solidFill>
                            <a:schemeClr val="dk1"/>
                          </a:solidFill>
                          <a:latin typeface="+mn-lt"/>
                          <a:ea typeface="+mn-ea"/>
                          <a:cs typeface="+mn-cs"/>
                        </a:rPr>
                        <a:t> students’ rating</a:t>
                      </a:r>
                      <a:r>
                        <a:rPr lang="ru-RU" sz="1400" kern="1200" dirty="0" smtClean="0">
                          <a:solidFill>
                            <a:schemeClr val="dk1"/>
                          </a:solidFill>
                          <a:latin typeface="+mn-lt"/>
                          <a:ea typeface="+mn-ea"/>
                          <a:cs typeface="+mn-cs"/>
                        </a:rPr>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A system of self-study should be complemented by a feedback</a:t>
                      </a:r>
                      <a:r>
                        <a:rPr lang="en-US" sz="1400" baseline="0" dirty="0" smtClean="0"/>
                        <a:t> mechanism to correct learning activities in order to achieve expected learning outcomes</a:t>
                      </a:r>
                      <a:r>
                        <a:rPr lang="ru-RU" sz="1400" baseline="0" dirty="0" smtClean="0"/>
                        <a:t>.</a:t>
                      </a:r>
                      <a:endParaRPr lang="ru-RU" sz="1400" dirty="0" smtClean="0"/>
                    </a:p>
                  </a:txBody>
                  <a:tcPr/>
                </a:tc>
              </a:tr>
            </a:tbl>
          </a:graphicData>
        </a:graphic>
      </p:graphicFrame>
      <p:sp>
        <p:nvSpPr>
          <p:cNvPr id="4" name="Прямоугольник 3"/>
          <p:cNvSpPr/>
          <p:nvPr/>
        </p:nvSpPr>
        <p:spPr>
          <a:xfrm>
            <a:off x="170384" y="1251119"/>
            <a:ext cx="4536504" cy="1954894"/>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just">
              <a:lnSpc>
                <a:spcPct val="115000"/>
              </a:lnSpc>
              <a:spcAft>
                <a:spcPts val="1000"/>
              </a:spcAft>
            </a:pPr>
            <a:r>
              <a:rPr lang="en-US" sz="1400" b="1" dirty="0" smtClean="0">
                <a:latin typeface="Calibri"/>
                <a:ea typeface="Calibri"/>
                <a:cs typeface="Times New Roman"/>
              </a:rPr>
              <a:t>The ECTS grading scale is based on student work towards other students’ work. </a:t>
            </a:r>
          </a:p>
          <a:p>
            <a:pPr algn="just">
              <a:lnSpc>
                <a:spcPct val="115000"/>
              </a:lnSpc>
              <a:spcAft>
                <a:spcPts val="1000"/>
              </a:spcAft>
            </a:pPr>
            <a:r>
              <a:rPr lang="ru-RU" sz="1400" b="1" dirty="0" smtClean="0">
                <a:latin typeface="Calibri"/>
                <a:ea typeface="Calibri"/>
                <a:cs typeface="Times New Roman"/>
              </a:rPr>
              <a:t>ECTS</a:t>
            </a:r>
            <a:r>
              <a:rPr lang="en-US" sz="1400" b="1" dirty="0" smtClean="0">
                <a:latin typeface="Calibri"/>
                <a:ea typeface="Calibri"/>
                <a:cs typeface="Times New Roman"/>
              </a:rPr>
              <a:t> system divides students on the groups ‘pass’ and ‘fail’, and then grade the work of each group separately. Students who got ‘pass’ are divided to 5 subgroups: the best get A, then next 25% - B, next 30% - C, next 25% - D and last 10% - E.</a:t>
            </a:r>
            <a:endParaRPr lang="ru-RU" sz="1400" b="1" dirty="0">
              <a:effectLst/>
              <a:latin typeface="Calibri"/>
              <a:ea typeface="Calibri"/>
              <a:cs typeface="Times New Roman"/>
            </a:endParaRPr>
          </a:p>
        </p:txBody>
      </p:sp>
    </p:spTree>
    <p:extLst>
      <p:ext uri="{BB962C8B-B14F-4D97-AF65-F5344CB8AC3E}">
        <p14:creationId xmlns:p14="http://schemas.microsoft.com/office/powerpoint/2010/main" val="347100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sz="half" idx="1"/>
            <p:extLst>
              <p:ext uri="{D42A27DB-BD31-4B8C-83A1-F6EECF244321}">
                <p14:modId xmlns:p14="http://schemas.microsoft.com/office/powerpoint/2010/main" val="329128925"/>
              </p:ext>
            </p:extLst>
          </p:nvPr>
        </p:nvGraphicFramePr>
        <p:xfrm>
          <a:off x="107504" y="1037365"/>
          <a:ext cx="8928992" cy="5235052"/>
        </p:xfrm>
        <a:graphic>
          <a:graphicData uri="http://schemas.openxmlformats.org/drawingml/2006/table">
            <a:tbl>
              <a:tblPr/>
              <a:tblGrid>
                <a:gridCol w="4225242"/>
                <a:gridCol w="815318"/>
                <a:gridCol w="792088"/>
                <a:gridCol w="1161730"/>
                <a:gridCol w="1934614"/>
              </a:tblGrid>
              <a:tr h="65752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Times New Roman" pitchFamily="18" charset="0"/>
                        </a:rPr>
                        <a:t>Description of </a:t>
                      </a:r>
                      <a:r>
                        <a:rPr kumimoji="0" lang="ru-RU" sz="1100" b="1" i="0" u="none" strike="noStrike" cap="none" normalizeH="0" baseline="0" dirty="0" smtClean="0">
                          <a:ln>
                            <a:noFill/>
                          </a:ln>
                          <a:solidFill>
                            <a:schemeClr val="tx1"/>
                          </a:solidFill>
                          <a:effectLst/>
                          <a:latin typeface="Arial" pitchFamily="34" charset="0"/>
                          <a:cs typeface="Times New Roman" pitchFamily="18" charset="0"/>
                        </a:rPr>
                        <a:t>ECTS</a:t>
                      </a:r>
                      <a:r>
                        <a:rPr kumimoji="0" lang="en-US" sz="1100" b="1" i="0" u="none" strike="noStrike" cap="none" normalizeH="0" baseline="0" dirty="0" smtClean="0">
                          <a:ln>
                            <a:noFill/>
                          </a:ln>
                          <a:solidFill>
                            <a:schemeClr val="tx1"/>
                          </a:solidFill>
                          <a:effectLst/>
                          <a:latin typeface="Arial" pitchFamily="34" charset="0"/>
                          <a:cs typeface="Times New Roman" pitchFamily="18" charset="0"/>
                        </a:rPr>
                        <a:t> grade</a:t>
                      </a:r>
                      <a:endParaRPr kumimoji="0" lang="ru-RU" sz="1100" b="1"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BC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ECTS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BC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RK </a:t>
                      </a: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BC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RK</a:t>
                      </a:r>
                      <a:r>
                        <a:rPr kumimoji="0" lang="ru-RU" sz="1200" b="1" i="0" u="none" strike="noStrike" cap="none" normalizeH="0" baseline="0" dirty="0" smtClean="0">
                          <a:ln>
                            <a:noFill/>
                          </a:ln>
                          <a:solidFill>
                            <a:schemeClr val="tx1"/>
                          </a:solidFill>
                          <a:effectLst/>
                          <a:latin typeface="Arial" pitchFamily="34" charset="0"/>
                          <a:cs typeface="Times New Roman" pitchFamily="18" charset="0"/>
                        </a:rPr>
                        <a:t>,</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BC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Description of RK grade</a:t>
                      </a: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BC3"/>
                    </a:solidFill>
                  </a:tcPr>
                </a:tc>
              </a:tr>
              <a:tr h="676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Outstanding level of knowledge which exceeds the level of required knowledge of material/ creative approach to discipline learning</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А</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200" b="0" i="0" u="none" strike="noStrike" cap="none" normalizeH="0" baseline="0" dirty="0" smtClean="0">
                          <a:ln>
                            <a:noFill/>
                          </a:ln>
                          <a:solidFill>
                            <a:schemeClr val="tx1"/>
                          </a:solidFill>
                          <a:effectLst/>
                          <a:latin typeface="Verdana" pitchFamily="34" charset="0"/>
                        </a:rPr>
                        <a:t>95-100</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200" b="0" i="0" u="none" strike="noStrike" cap="none" normalizeH="0" baseline="0" dirty="0" smtClean="0">
                          <a:ln>
                            <a:noFill/>
                          </a:ln>
                          <a:solidFill>
                            <a:schemeClr val="tx1"/>
                          </a:solidFill>
                          <a:effectLst/>
                          <a:latin typeface="Verdana" pitchFamily="34" charset="0"/>
                        </a:rPr>
                        <a:t>90-95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Excellent</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Excellent level of knowledge within the limits of required material, could be with some mistakes</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В+</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В</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85-89</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80-84</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75-79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Good</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2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Usual good level of knowledge with marked mistakes</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Verdana"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С+</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С</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dirty="0" smtClean="0">
                          <a:ln>
                            <a:noFill/>
                          </a:ln>
                          <a:solidFill>
                            <a:schemeClr val="tx1"/>
                          </a:solidFill>
                          <a:effectLst/>
                          <a:latin typeface="Verdana"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70-74</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65-69</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60-64</a:t>
                      </a: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Satisfactory</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3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The level of knowledge is below average with significant mistakes</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D</a:t>
                      </a: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D+</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D</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55-59</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200" b="0" i="0" u="none" strike="noStrike" cap="none" normalizeH="0" baseline="0" dirty="0" smtClean="0">
                          <a:ln>
                            <a:noFill/>
                          </a:ln>
                          <a:solidFill>
                            <a:schemeClr val="tx1"/>
                          </a:solidFill>
                          <a:effectLst/>
                          <a:latin typeface="Verdana" pitchFamily="34" charset="0"/>
                        </a:rPr>
                        <a:t>50-54</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Satisfactory</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Minimum acceptable level of knowledge</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E</a:t>
                      </a:r>
                      <a:endParaRPr kumimoji="0" lang="ru-RU"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Unsatisfactory level of knowledge, but with the opportunity to retake an exam</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FX</a:t>
                      </a:r>
                      <a:endParaRPr kumimoji="0" lang="ru-RU"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F</a:t>
                      </a: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rPr>
                        <a:t>0-49</a:t>
                      </a: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200" b="0" i="0" u="none" strike="noStrike" cap="none" normalizeH="0" baseline="0" dirty="0" smtClean="0">
                          <a:ln>
                            <a:noFill/>
                          </a:ln>
                          <a:solidFill>
                            <a:schemeClr val="tx1"/>
                          </a:solidFill>
                          <a:effectLst/>
                          <a:latin typeface="Verdana" pitchFamily="34" charset="0"/>
                        </a:rPr>
                        <a:t>Unsatisfactory</a:t>
                      </a:r>
                      <a:endParaRPr kumimoji="0" lang="ru-RU" sz="12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Unsatisfactory level of knowledge</a:t>
                      </a:r>
                      <a:r>
                        <a:rPr kumimoji="0" lang="ru-RU" sz="1400" b="0" i="0" u="none" strike="noStrike" cap="none" normalizeH="0" baseline="0" dirty="0" smtClean="0">
                          <a:ln>
                            <a:noFill/>
                          </a:ln>
                          <a:solidFill>
                            <a:schemeClr val="tx1"/>
                          </a:solidFill>
                          <a:effectLst/>
                          <a:latin typeface="Arial"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course retake is required</a:t>
                      </a:r>
                      <a:endParaRPr kumimoji="0" lang="ru-RU"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rPr>
                        <a:t>X</a:t>
                      </a:r>
                      <a:endParaRPr kumimoji="0" lang="ru-RU" sz="1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Заголовок 1"/>
          <p:cNvSpPr txBox="1">
            <a:spLocks/>
          </p:cNvSpPr>
          <p:nvPr/>
        </p:nvSpPr>
        <p:spPr>
          <a:xfrm>
            <a:off x="395536" y="404664"/>
            <a:ext cx="8363272" cy="5193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800" b="1" dirty="0" smtClean="0"/>
              <a:t>THE SYSTEM OF EVALUATION </a:t>
            </a:r>
            <a:r>
              <a:rPr lang="ru-RU" sz="2800" b="1" dirty="0" smtClean="0"/>
              <a:t>ECTS </a:t>
            </a:r>
            <a:r>
              <a:rPr lang="en-US" sz="2800" b="1" dirty="0" smtClean="0"/>
              <a:t>AND</a:t>
            </a:r>
            <a:r>
              <a:rPr lang="ru-RU" sz="2800" b="1" dirty="0" smtClean="0"/>
              <a:t> </a:t>
            </a:r>
            <a:r>
              <a:rPr lang="en-US" sz="2800" b="1" dirty="0" smtClean="0"/>
              <a:t>RK</a:t>
            </a:r>
            <a:endParaRPr lang="ru-RU" sz="2800" b="1" dirty="0"/>
          </a:p>
        </p:txBody>
      </p:sp>
    </p:spTree>
    <p:extLst>
      <p:ext uri="{BB962C8B-B14F-4D97-AF65-F5344CB8AC3E}">
        <p14:creationId xmlns:p14="http://schemas.microsoft.com/office/powerpoint/2010/main" val="292521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75723761"/>
              </p:ext>
            </p:extLst>
          </p:nvPr>
        </p:nvGraphicFramePr>
        <p:xfrm>
          <a:off x="179512" y="980728"/>
          <a:ext cx="8712968" cy="4955232"/>
        </p:xfrm>
        <a:graphic>
          <a:graphicData uri="http://schemas.openxmlformats.org/drawingml/2006/table">
            <a:tbl>
              <a:tblPr firstRow="1" bandRow="1">
                <a:tableStyleId>{5C22544A-7EE6-4342-B048-85BDC9FD1C3A}</a:tableStyleId>
              </a:tblPr>
              <a:tblGrid>
                <a:gridCol w="2304256"/>
                <a:gridCol w="3456384"/>
                <a:gridCol w="2952328"/>
              </a:tblGrid>
              <a:tr h="437521">
                <a:tc>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ECTS</a:t>
                      </a:r>
                      <a:endParaRPr lang="ru-RU" dirty="0" smtClean="0"/>
                    </a:p>
                  </a:txBody>
                  <a:tcPr/>
                </a:tc>
                <a:tc>
                  <a:txBody>
                    <a:bodyPr/>
                    <a:lstStyle/>
                    <a:p>
                      <a:pPr algn="ctr"/>
                      <a:r>
                        <a:rPr lang="en-US" dirty="0" smtClean="0"/>
                        <a:t>Recommendations</a:t>
                      </a:r>
                      <a:endParaRPr lang="ru-RU" dirty="0"/>
                    </a:p>
                  </a:txBody>
                  <a:tcPr/>
                </a:tc>
              </a:tr>
              <a:tr h="3450911">
                <a:tc>
                  <a:txBody>
                    <a:bodyPr/>
                    <a:lstStyle/>
                    <a:p>
                      <a:r>
                        <a:rPr lang="en-US" sz="1600" dirty="0" smtClean="0"/>
                        <a:t>Organisation</a:t>
                      </a:r>
                      <a:r>
                        <a:rPr lang="en-US" sz="1600" baseline="0" dirty="0" smtClean="0"/>
                        <a:t> of students self-study </a:t>
                      </a:r>
                      <a:endParaRPr lang="ru-RU" sz="1600" dirty="0"/>
                    </a:p>
                  </a:txBody>
                  <a:tcPr/>
                </a:tc>
                <a:tc>
                  <a:txBody>
                    <a:bodyPr/>
                    <a:lstStyle/>
                    <a:p>
                      <a:pPr marL="171450" indent="-171450">
                        <a:buFont typeface="Arial" pitchFamily="34" charset="0"/>
                        <a:buChar char="•"/>
                      </a:pPr>
                      <a:r>
                        <a:rPr lang="en-US" sz="1600" dirty="0" smtClean="0"/>
                        <a:t>Labor</a:t>
                      </a:r>
                      <a:r>
                        <a:rPr lang="en-US" sz="1600" baseline="0" dirty="0" smtClean="0"/>
                        <a:t> input of self-study is determined by the expected learning outcomes of the specific discipline, types of learning activities and individual students’ features</a:t>
                      </a:r>
                      <a:r>
                        <a:rPr lang="ru-RU" sz="1600" baseline="0" dirty="0" smtClean="0"/>
                        <a:t>;</a:t>
                      </a:r>
                    </a:p>
                    <a:p>
                      <a:pPr marL="171450" indent="-171450">
                        <a:buFont typeface="Arial" pitchFamily="34" charset="0"/>
                        <a:buChar char="•"/>
                      </a:pPr>
                      <a:r>
                        <a:rPr lang="en-US" sz="1600" baseline="0" dirty="0" smtClean="0"/>
                        <a:t>Achievements of learning outcomes directly depend on quality of student’s self-study</a:t>
                      </a:r>
                      <a:endParaRPr lang="ru-RU" sz="1600" baseline="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To</a:t>
                      </a:r>
                      <a:r>
                        <a:rPr lang="en-US" sz="1600" kern="1200" baseline="0" dirty="0" smtClean="0">
                          <a:solidFill>
                            <a:schemeClr val="dk1"/>
                          </a:solidFill>
                          <a:latin typeface="+mn-lt"/>
                          <a:ea typeface="+mn-ea"/>
                          <a:cs typeface="+mn-cs"/>
                        </a:rPr>
                        <a:t> develop methodology of student’s self-study from the learning outcomes aspect</a:t>
                      </a:r>
                      <a:endParaRPr lang="ru-RU"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Effective application</a:t>
                      </a:r>
                      <a:r>
                        <a:rPr lang="en-US" sz="1600" kern="1200" baseline="0" dirty="0" smtClean="0">
                          <a:solidFill>
                            <a:schemeClr val="dk1"/>
                          </a:solidFill>
                          <a:latin typeface="+mn-lt"/>
                          <a:ea typeface="+mn-ea"/>
                          <a:cs typeface="+mn-cs"/>
                        </a:rPr>
                        <a:t> of informational resources to support student’s self-study</a:t>
                      </a:r>
                      <a:endParaRPr lang="ru-RU"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ru-RU"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ru-RU" sz="1600" kern="1200" dirty="0" smtClean="0">
                        <a:solidFill>
                          <a:schemeClr val="dk1"/>
                        </a:solidFill>
                        <a:latin typeface="+mn-lt"/>
                        <a:ea typeface="+mn-ea"/>
                        <a:cs typeface="+mn-cs"/>
                      </a:endParaRPr>
                    </a:p>
                    <a:p>
                      <a:endParaRPr lang="ru-RU" dirty="0"/>
                    </a:p>
                  </a:txBody>
                  <a:tcPr/>
                </a:tc>
              </a:tr>
              <a:tr h="683251">
                <a:tc>
                  <a:txBody>
                    <a:bodyPr/>
                    <a:lstStyle/>
                    <a:p>
                      <a:r>
                        <a:rPr lang="en-US" sz="1600" dirty="0" smtClean="0"/>
                        <a:t>Diploma supplement</a:t>
                      </a:r>
                      <a:endParaRPr lang="ru-RU" sz="1600" dirty="0"/>
                    </a:p>
                  </a:txBody>
                  <a:tcPr/>
                </a:tc>
                <a:tc>
                  <a:txBody>
                    <a:bodyPr/>
                    <a:lstStyle/>
                    <a:p>
                      <a:pPr marL="171450" indent="-171450" algn="l" defTabSz="914400" rtl="0" eaLnBrk="1" latinLnBrk="0" hangingPunct="1">
                        <a:buFont typeface="Arial" pitchFamily="34" charset="0"/>
                        <a:buChar char="•"/>
                      </a:pPr>
                      <a:r>
                        <a:rPr lang="en-US" sz="1600" kern="1200" baseline="0" dirty="0" smtClean="0">
                          <a:solidFill>
                            <a:schemeClr val="dk1"/>
                          </a:solidFill>
                          <a:latin typeface="+mn-lt"/>
                          <a:ea typeface="+mn-ea"/>
                          <a:cs typeface="+mn-cs"/>
                        </a:rPr>
                        <a:t>Provide transparency of educational content</a:t>
                      </a:r>
                      <a:endParaRPr lang="ru-RU" sz="1600" kern="1200" baseline="0" dirty="0">
                        <a:solidFill>
                          <a:schemeClr val="dk1"/>
                        </a:solidFill>
                        <a:latin typeface="+mn-lt"/>
                        <a:ea typeface="+mn-ea"/>
                        <a:cs typeface="+mn-cs"/>
                      </a:endParaRPr>
                    </a:p>
                  </a:txBody>
                  <a:tcPr/>
                </a:tc>
                <a:tc>
                  <a:txBody>
                    <a:bodyPr/>
                    <a:lstStyle/>
                    <a:p>
                      <a:pPr marL="285750" indent="-285750">
                        <a:buFont typeface="Arial" pitchFamily="34" charset="0"/>
                        <a:buChar char="•"/>
                      </a:pPr>
                      <a:r>
                        <a:rPr lang="en-US" sz="1600" dirty="0" smtClean="0"/>
                        <a:t>Revise the conversion factors and the correspondence between the evaluation systems</a:t>
                      </a:r>
                      <a:endParaRPr lang="ru-RU" sz="1600" dirty="0"/>
                    </a:p>
                  </a:txBody>
                  <a:tcPr/>
                </a:tc>
              </a:tr>
            </a:tbl>
          </a:graphicData>
        </a:graphic>
      </p:graphicFrame>
      <p:sp>
        <p:nvSpPr>
          <p:cNvPr id="5" name="Заголовок 1"/>
          <p:cNvSpPr txBox="1">
            <a:spLocks/>
          </p:cNvSpPr>
          <p:nvPr/>
        </p:nvSpPr>
        <p:spPr>
          <a:xfrm>
            <a:off x="251520" y="260648"/>
            <a:ext cx="8229600" cy="79208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800" b="1" cap="all" dirty="0" smtClean="0"/>
              <a:t>ECTS METHODOLOGY AND RECOMMENDATIONS</a:t>
            </a:r>
            <a:endParaRPr lang="ru-RU" sz="2800" b="1" cap="all" dirty="0"/>
          </a:p>
        </p:txBody>
      </p:sp>
    </p:spTree>
    <p:extLst>
      <p:ext uri="{BB962C8B-B14F-4D97-AF65-F5344CB8AC3E}">
        <p14:creationId xmlns:p14="http://schemas.microsoft.com/office/powerpoint/2010/main" val="226381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8229600" cy="404664"/>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800" b="1" cap="all" dirty="0" smtClean="0"/>
              <a:t>DIPLOMA SUPPLEMENT</a:t>
            </a:r>
            <a:r>
              <a:rPr lang="ru-RU" sz="2800" b="1" cap="all" dirty="0" smtClean="0"/>
              <a:t> (КАЗАХСТАН)</a:t>
            </a:r>
            <a:endParaRPr lang="ru-RU" sz="2800" b="1" cap="all" dirty="0"/>
          </a:p>
        </p:txBody>
      </p:sp>
      <p:grpSp>
        <p:nvGrpSpPr>
          <p:cNvPr id="2" name="Группа 1"/>
          <p:cNvGrpSpPr/>
          <p:nvPr/>
        </p:nvGrpSpPr>
        <p:grpSpPr>
          <a:xfrm>
            <a:off x="0" y="620688"/>
            <a:ext cx="9144000" cy="6237312"/>
            <a:chOff x="539552" y="980728"/>
            <a:chExt cx="8373589" cy="5551909"/>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980728"/>
              <a:ext cx="4269133" cy="55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59"/>
            <a:stretch/>
          </p:blipFill>
          <p:spPr bwMode="auto">
            <a:xfrm>
              <a:off x="539552" y="1200150"/>
              <a:ext cx="3903365" cy="475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6428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8229600" cy="404664"/>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800" b="1" cap="all" dirty="0" smtClean="0"/>
              <a:t>DIPLOMA SUPPLEMENT (</a:t>
            </a:r>
            <a:r>
              <a:rPr lang="ru-RU" sz="2800" b="1" cap="all" dirty="0" smtClean="0"/>
              <a:t>ТУРЦИЯ)</a:t>
            </a:r>
            <a:endParaRPr lang="ru-RU" sz="2800" b="1" cap="all" dirty="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77" r="28883" b="5502"/>
          <a:stretch/>
        </p:blipFill>
        <p:spPr bwMode="auto">
          <a:xfrm>
            <a:off x="0" y="507820"/>
            <a:ext cx="9144000" cy="616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6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71600" y="2780928"/>
            <a:ext cx="7234336"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b="1" cap="all" dirty="0" smtClean="0"/>
              <a:t>THANK YOU FOR YOUR ATTENTION</a:t>
            </a:r>
            <a:r>
              <a:rPr lang="ru-RU" sz="3200" b="1" cap="all" dirty="0" smtClean="0"/>
              <a:t>!</a:t>
            </a:r>
            <a:endParaRPr lang="ru-RU" sz="3200" b="1" cap="all" dirty="0"/>
          </a:p>
        </p:txBody>
      </p:sp>
    </p:spTree>
    <p:extLst>
      <p:ext uri="{BB962C8B-B14F-4D97-AF65-F5344CB8AC3E}">
        <p14:creationId xmlns:p14="http://schemas.microsoft.com/office/powerpoint/2010/main" val="106498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229600" cy="990600"/>
          </a:xfrm>
        </p:spPr>
        <p:txBody>
          <a:bodyPr>
            <a:normAutofit/>
          </a:bodyPr>
          <a:lstStyle/>
          <a:p>
            <a:r>
              <a:rPr lang="de-DE" dirty="0" smtClean="0"/>
              <a:t>ECTS </a:t>
            </a:r>
            <a:r>
              <a:rPr lang="de-DE" dirty="0" err="1" smtClean="0"/>
              <a:t>is</a:t>
            </a:r>
            <a:r>
              <a:rPr lang="de-DE" dirty="0" smtClean="0"/>
              <a:t> </a:t>
            </a:r>
            <a:r>
              <a:rPr lang="de-DE" dirty="0" err="1" smtClean="0"/>
              <a:t>projected</a:t>
            </a:r>
            <a:r>
              <a:rPr lang="de-DE" dirty="0" smtClean="0"/>
              <a:t> on</a:t>
            </a:r>
            <a:endParaRPr lang="ru-RU" dirty="0"/>
          </a:p>
        </p:txBody>
      </p:sp>
      <p:sp>
        <p:nvSpPr>
          <p:cNvPr id="4" name="TextBox 3"/>
          <p:cNvSpPr txBox="1"/>
          <p:nvPr/>
        </p:nvSpPr>
        <p:spPr>
          <a:xfrm>
            <a:off x="467544" y="1484784"/>
            <a:ext cx="8424936" cy="3693319"/>
          </a:xfrm>
          <a:prstGeom prst="rect">
            <a:avLst/>
          </a:prstGeom>
          <a:noFill/>
        </p:spPr>
        <p:txBody>
          <a:bodyPr wrap="square" rtlCol="0">
            <a:spAutoFit/>
          </a:bodyPr>
          <a:lstStyle/>
          <a:p>
            <a:pPr>
              <a:buFont typeface="Arial" pitchFamily="34" charset="0"/>
              <a:buChar char="•"/>
            </a:pPr>
            <a:r>
              <a:rPr lang="kk-KZ" dirty="0" smtClean="0"/>
              <a:t>  </a:t>
            </a:r>
            <a:r>
              <a:rPr lang="en-US" dirty="0"/>
              <a:t>The development of educational </a:t>
            </a:r>
            <a:r>
              <a:rPr lang="en-US" dirty="0" smtClean="0"/>
              <a:t>programmes</a:t>
            </a:r>
          </a:p>
          <a:p>
            <a:endParaRPr lang="kk-KZ" dirty="0" smtClean="0"/>
          </a:p>
          <a:p>
            <a:pPr>
              <a:buFont typeface="Arial" pitchFamily="34" charset="0"/>
              <a:buChar char="•"/>
            </a:pPr>
            <a:r>
              <a:rPr lang="kk-KZ" dirty="0" smtClean="0"/>
              <a:t>  </a:t>
            </a:r>
            <a:r>
              <a:rPr lang="en-US" dirty="0"/>
              <a:t>The calculation of </a:t>
            </a:r>
            <a:r>
              <a:rPr lang="en-US" dirty="0" smtClean="0"/>
              <a:t>workload and planning of the student educational load</a:t>
            </a:r>
            <a:endParaRPr lang="ru-RU" dirty="0" smtClean="0"/>
          </a:p>
          <a:p>
            <a:pPr>
              <a:buFont typeface="Arial" pitchFamily="34" charset="0"/>
              <a:buChar char="•"/>
            </a:pPr>
            <a:endParaRPr lang="kk-KZ" dirty="0" smtClean="0"/>
          </a:p>
          <a:p>
            <a:pPr>
              <a:buFont typeface="Arial" pitchFamily="34" charset="0"/>
              <a:buChar char="•"/>
            </a:pPr>
            <a:r>
              <a:rPr lang="kk-KZ" dirty="0" smtClean="0"/>
              <a:t>  </a:t>
            </a:r>
            <a:r>
              <a:rPr lang="en-US" dirty="0" smtClean="0"/>
              <a:t>Earning and transfer of credits</a:t>
            </a:r>
          </a:p>
          <a:p>
            <a:r>
              <a:rPr lang="en-US" dirty="0" smtClean="0"/>
              <a:t> </a:t>
            </a:r>
            <a:endParaRPr lang="kk-KZ" dirty="0" smtClean="0"/>
          </a:p>
          <a:p>
            <a:pPr>
              <a:buFont typeface="Arial" pitchFamily="34" charset="0"/>
              <a:buChar char="•"/>
            </a:pPr>
            <a:r>
              <a:rPr lang="kk-KZ" dirty="0" smtClean="0">
                <a:solidFill>
                  <a:schemeClr val="dk1"/>
                </a:solidFill>
              </a:rPr>
              <a:t>  </a:t>
            </a:r>
            <a:r>
              <a:rPr lang="en-US" dirty="0">
                <a:solidFill>
                  <a:schemeClr val="dk1"/>
                </a:solidFill>
              </a:rPr>
              <a:t>Planning </a:t>
            </a:r>
            <a:r>
              <a:rPr lang="en-US" dirty="0" smtClean="0">
                <a:solidFill>
                  <a:schemeClr val="dk1"/>
                </a:solidFill>
              </a:rPr>
              <a:t>teaching load of the faculty</a:t>
            </a:r>
            <a:endParaRPr lang="kk-KZ" dirty="0" smtClean="0">
              <a:solidFill>
                <a:schemeClr val="dk1"/>
              </a:solidFill>
            </a:endParaRPr>
          </a:p>
          <a:p>
            <a:pPr>
              <a:buFont typeface="Arial" pitchFamily="34" charset="0"/>
              <a:buChar char="•"/>
            </a:pPr>
            <a:endParaRPr lang="kk-KZ" dirty="0" smtClean="0">
              <a:solidFill>
                <a:schemeClr val="dk1"/>
              </a:solidFill>
            </a:endParaRPr>
          </a:p>
          <a:p>
            <a:pPr>
              <a:buFont typeface="Arial" pitchFamily="34" charset="0"/>
              <a:buChar char="•"/>
            </a:pPr>
            <a:r>
              <a:rPr lang="ru-RU" dirty="0" smtClean="0">
                <a:solidFill>
                  <a:schemeClr val="dk1"/>
                </a:solidFill>
              </a:rPr>
              <a:t>  </a:t>
            </a:r>
            <a:r>
              <a:rPr lang="en-US" dirty="0" smtClean="0">
                <a:solidFill>
                  <a:schemeClr val="dk1"/>
                </a:solidFill>
              </a:rPr>
              <a:t>Assessment system</a:t>
            </a:r>
            <a:endParaRPr lang="ru-RU" dirty="0" smtClean="0">
              <a:solidFill>
                <a:schemeClr val="dk1"/>
              </a:solidFill>
            </a:endParaRPr>
          </a:p>
          <a:p>
            <a:pPr>
              <a:buFont typeface="Arial" pitchFamily="34" charset="0"/>
              <a:buChar char="•"/>
            </a:pPr>
            <a:endParaRPr lang="ru-RU" dirty="0" smtClean="0">
              <a:solidFill>
                <a:schemeClr val="dk1"/>
              </a:solidFill>
            </a:endParaRPr>
          </a:p>
          <a:p>
            <a:pPr>
              <a:buFont typeface="Arial" pitchFamily="34" charset="0"/>
              <a:buChar char="•"/>
            </a:pPr>
            <a:r>
              <a:rPr lang="kk-KZ" dirty="0" smtClean="0"/>
              <a:t>  </a:t>
            </a:r>
            <a:r>
              <a:rPr lang="en-US" dirty="0" smtClean="0"/>
              <a:t>Organisation </a:t>
            </a:r>
            <a:r>
              <a:rPr lang="en-US" dirty="0"/>
              <a:t>of independent work of </a:t>
            </a:r>
            <a:r>
              <a:rPr lang="en-US" dirty="0" smtClean="0"/>
              <a:t>students</a:t>
            </a:r>
          </a:p>
          <a:p>
            <a:endParaRPr lang="kk-KZ" dirty="0" smtClean="0"/>
          </a:p>
          <a:p>
            <a:pPr>
              <a:buFont typeface="Arial" pitchFamily="34" charset="0"/>
              <a:buChar char="•"/>
            </a:pPr>
            <a:r>
              <a:rPr lang="kk-KZ" dirty="0" smtClean="0"/>
              <a:t>  </a:t>
            </a:r>
            <a:r>
              <a:rPr lang="en-US" dirty="0" smtClean="0"/>
              <a:t>Diploma Supplement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792088"/>
          </a:xfrm>
        </p:spPr>
        <p:txBody>
          <a:bodyPr>
            <a:normAutofit fontScale="90000"/>
          </a:bodyPr>
          <a:lstStyle/>
          <a:p>
            <a:r>
              <a:rPr lang="en-US" sz="2800" b="1" cap="all" dirty="0"/>
              <a:t>ECTS METHODOLOGY AND RECOMMENDATIONS</a:t>
            </a:r>
            <a:endParaRPr lang="ru-RU" sz="2800" b="1" cap="all"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60850395"/>
              </p:ext>
            </p:extLst>
          </p:nvPr>
        </p:nvGraphicFramePr>
        <p:xfrm>
          <a:off x="72007" y="980728"/>
          <a:ext cx="8964490" cy="4759960"/>
        </p:xfrm>
        <a:graphic>
          <a:graphicData uri="http://schemas.openxmlformats.org/drawingml/2006/table">
            <a:tbl>
              <a:tblPr firstRow="1" bandRow="1">
                <a:tableStyleId>{5C22544A-7EE6-4342-B048-85BDC9FD1C3A}</a:tableStyleId>
              </a:tblPr>
              <a:tblGrid>
                <a:gridCol w="1705380"/>
                <a:gridCol w="3946741"/>
                <a:gridCol w="3312369"/>
              </a:tblGrid>
              <a:tr h="370840">
                <a:tc>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ECTS</a:t>
                      </a:r>
                      <a:endParaRPr lang="ru-RU" dirty="0" smtClean="0"/>
                    </a:p>
                  </a:txBody>
                  <a:tcPr/>
                </a:tc>
                <a:tc>
                  <a:txBody>
                    <a:bodyPr/>
                    <a:lstStyle/>
                    <a:p>
                      <a:pPr algn="ctr"/>
                      <a:r>
                        <a:rPr lang="en-US" dirty="0" smtClean="0"/>
                        <a:t>RECOMMENDATIONS</a:t>
                      </a:r>
                      <a:endParaRPr lang="ru-RU" dirty="0"/>
                    </a:p>
                  </a:txBody>
                  <a:tcPr/>
                </a:tc>
              </a:tr>
              <a:tr h="370840">
                <a:tc>
                  <a:txBody>
                    <a:bodyPr/>
                    <a:lstStyle/>
                    <a:p>
                      <a:r>
                        <a:rPr lang="en-US" sz="1400" dirty="0" smtClean="0"/>
                        <a:t>Development of educational programmes</a:t>
                      </a:r>
                      <a:endParaRPr lang="ru-RU" sz="1400"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Requires connection of the educational program me with the framework of qualifications</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Provides flexibility when developing  curriculum of educational programme</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Requires the formed institutional culture of use of the credit system</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Requires descriptors for each level of competence</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Allows credit earning without harsh initial orientation to the awarding qualifications (individual flexible learning paths</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Learning outcomes reflect the level of competence formed by the end of study</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The number of credits assigned to each component of the educational programme is consistent with its "weight" in terms of the complexity of student workload to achieve the learning outcomes</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292934"/>
                          </a:solidFill>
                          <a:effectLst/>
                          <a:uLnTx/>
                          <a:uFillTx/>
                          <a:latin typeface="+mn-lt"/>
                          <a:ea typeface="+mn-ea"/>
                          <a:cs typeface="+mn-cs"/>
                        </a:rPr>
                        <a:t>Credits earned in one program me may be transferred to another educational programme</a:t>
                      </a:r>
                      <a:r>
                        <a:rPr kumimoji="0" lang="ru-RU" sz="1100" b="0" i="0" u="none" strike="noStrike" kern="1200" cap="none" spc="0" normalizeH="0" baseline="0" noProof="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dirty="0" smtClean="0">
                          <a:ln>
                            <a:noFill/>
                          </a:ln>
                          <a:solidFill>
                            <a:srgbClr val="292934"/>
                          </a:solidFill>
                          <a:effectLst/>
                          <a:uLnTx/>
                          <a:uFillTx/>
                          <a:latin typeface="+mn-lt"/>
                          <a:ea typeface="+mn-ea"/>
                          <a:cs typeface="+mn-cs"/>
                        </a:rPr>
                        <a:t>It promotes the development of the autonomy of higher education institutions and responsibility for all decisions concerning students' learning outcomes</a:t>
                      </a:r>
                      <a:r>
                        <a:rPr kumimoji="0" lang="ru-RU" sz="1100" b="0" i="0" u="none" strike="noStrike" kern="1200" cap="none" spc="0" normalizeH="0" baseline="0" dirty="0" smtClean="0">
                          <a:ln>
                            <a:noFill/>
                          </a:ln>
                          <a:solidFill>
                            <a:srgbClr val="292934"/>
                          </a:solidFill>
                          <a:effectLst/>
                          <a:uLnTx/>
                          <a:uFillTx/>
                          <a:latin typeface="+mn-lt"/>
                          <a:ea typeface="+mn-ea"/>
                          <a:cs typeface="+mn-cs"/>
                        </a:rPr>
                        <a:t>;</a:t>
                      </a: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dirty="0" smtClean="0">
                          <a:ln>
                            <a:noFill/>
                          </a:ln>
                          <a:solidFill>
                            <a:srgbClr val="292934"/>
                          </a:solidFill>
                          <a:effectLst/>
                          <a:uLnTx/>
                          <a:uFillTx/>
                          <a:latin typeface="+mn-lt"/>
                          <a:ea typeface="+mn-ea"/>
                          <a:cs typeface="+mn-cs"/>
                        </a:rPr>
                        <a:t>Catalyses the improvement of the quality of the educational process, organizational and administrative work</a:t>
                      </a:r>
                      <a:r>
                        <a:rPr kumimoji="0" lang="ru-RU" sz="1100" b="0" i="0" u="none" strike="noStrike" kern="1200" cap="none" spc="0" normalizeH="0" baseline="0" dirty="0" smtClean="0">
                          <a:ln>
                            <a:noFill/>
                          </a:ln>
                          <a:solidFill>
                            <a:srgbClr val="292934"/>
                          </a:solidFill>
                          <a:effectLst/>
                          <a:uLnTx/>
                          <a:uFillTx/>
                          <a:latin typeface="+mn-lt"/>
                          <a:ea typeface="+mn-ea"/>
                          <a:cs typeface="+mn-cs"/>
                        </a:rPr>
                        <a:t>; </a:t>
                      </a:r>
                    </a:p>
                    <a:p>
                      <a:endParaRPr lang="ru-RU" dirty="0"/>
                    </a:p>
                  </a:txBody>
                  <a:tcPr/>
                </a:tc>
                <a:tc>
                  <a:txBody>
                    <a:bodyPr/>
                    <a:lstStyle/>
                    <a:p>
                      <a:pPr marL="171450" indent="-171450">
                        <a:buFont typeface="Arial" pitchFamily="34" charset="0"/>
                        <a:buChar char="•"/>
                      </a:pPr>
                      <a:r>
                        <a:rPr lang="en-US" sz="1200" dirty="0" smtClean="0"/>
                        <a:t>To develop a mechanism to analyse the compliance of the learning outcomes of the educational programme with competences defined by sectoral qualifications frameworks</a:t>
                      </a:r>
                      <a:r>
                        <a:rPr lang="ru-RU" sz="1200" baseline="0" dirty="0" smtClean="0"/>
                        <a:t>;</a:t>
                      </a:r>
                    </a:p>
                    <a:p>
                      <a:pPr marL="171450" indent="-171450">
                        <a:buFont typeface="Arial" pitchFamily="34" charset="0"/>
                        <a:buChar char="•"/>
                      </a:pPr>
                      <a:r>
                        <a:rPr lang="en-US" sz="1200" baseline="0" dirty="0" smtClean="0"/>
                        <a:t>To implement a mechanism providing the opportunity to learn disciplines and gain credits of a HEI component for the foundation</a:t>
                      </a:r>
                      <a:r>
                        <a:rPr lang="ru-RU" sz="1200" baseline="0" dirty="0" smtClean="0"/>
                        <a:t>;</a:t>
                      </a:r>
                    </a:p>
                    <a:p>
                      <a:pPr marL="171450" indent="-171450">
                        <a:buFont typeface="Arial" pitchFamily="34" charset="0"/>
                        <a:buChar char="•"/>
                      </a:pPr>
                      <a:r>
                        <a:rPr lang="en-US" sz="1200" baseline="0" dirty="0" smtClean="0"/>
                        <a:t>To introduce the unified workload of a credit, regardless of the learning activities of students</a:t>
                      </a:r>
                      <a:r>
                        <a:rPr lang="ru-RU" sz="120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To implement a system of external evaluation of the degree of development of learning outcomes by means of intermediate measurings taking account of the estimated time of the formation of the competence and the respective credit earnings</a:t>
                      </a:r>
                      <a:r>
                        <a:rPr lang="ru-RU" sz="1200" baseline="0" dirty="0" smtClean="0"/>
                        <a:t>.</a:t>
                      </a:r>
                    </a:p>
                    <a:p>
                      <a:pPr marL="171450" indent="-171450">
                        <a:buFont typeface="Arial" pitchFamily="34" charset="0"/>
                        <a:buChar char="•"/>
                      </a:pPr>
                      <a:endParaRPr lang="ru-RU" sz="1200" baseline="0" dirty="0" smtClean="0"/>
                    </a:p>
                    <a:p>
                      <a:endParaRPr lang="ru-RU" sz="1200" dirty="0"/>
                    </a:p>
                  </a:txBody>
                  <a:tcPr/>
                </a:tc>
              </a:tr>
            </a:tbl>
          </a:graphicData>
        </a:graphic>
      </p:graphicFrame>
    </p:spTree>
    <p:extLst>
      <p:ext uri="{BB962C8B-B14F-4D97-AF65-F5344CB8AC3E}">
        <p14:creationId xmlns:p14="http://schemas.microsoft.com/office/powerpoint/2010/main" val="87503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a:t>LINK </a:t>
            </a:r>
            <a:r>
              <a:rPr lang="en-US" sz="2800" b="1" smtClean="0"/>
              <a:t>BETWEEN COMPETENCES </a:t>
            </a:r>
            <a:r>
              <a:rPr lang="en-US" sz="2800" b="1" dirty="0"/>
              <a:t>AND NUMBER OF </a:t>
            </a:r>
            <a:r>
              <a:rPr lang="en-US" sz="2800" b="1" dirty="0" smtClean="0"/>
              <a:t>ECTS CREDITS</a:t>
            </a:r>
            <a:endParaRPr lang="ru-RU" sz="2800"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8920"/>
            <a:ext cx="489166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354"/>
          <a:stretch/>
        </p:blipFill>
        <p:spPr bwMode="auto">
          <a:xfrm>
            <a:off x="0" y="1719270"/>
            <a:ext cx="4448175" cy="48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1489" y="2348880"/>
            <a:ext cx="439179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4731489" y="1340768"/>
            <a:ext cx="0" cy="5256584"/>
          </a:xfrm>
          <a:prstGeom prst="line">
            <a:avLst/>
          </a:prstGeom>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6"/>
          <p:cNvSpPr/>
          <p:nvPr/>
        </p:nvSpPr>
        <p:spPr>
          <a:xfrm>
            <a:off x="107504" y="2924944"/>
            <a:ext cx="4623985" cy="2592288"/>
          </a:xfrm>
          <a:prstGeom prst="roundRect">
            <a:avLst/>
          </a:prstGeom>
          <a:solidFill>
            <a:schemeClr val="bg1">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4856161" y="4185962"/>
            <a:ext cx="4267127" cy="1186521"/>
          </a:xfrm>
          <a:prstGeom prst="roundRect">
            <a:avLst/>
          </a:prstGeom>
          <a:solidFill>
            <a:schemeClr val="bg1">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4572000" y="1124744"/>
            <a:ext cx="4464497" cy="108012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1400" dirty="0">
                <a:solidFill>
                  <a:schemeClr val="bg1"/>
                </a:solidFill>
              </a:rPr>
              <a:t>The number of credits </a:t>
            </a:r>
            <a:r>
              <a:rPr lang="en-US" sz="1400" dirty="0" smtClean="0">
                <a:solidFill>
                  <a:schemeClr val="bg1"/>
                </a:solidFill>
              </a:rPr>
              <a:t>being awarded </a:t>
            </a:r>
            <a:r>
              <a:rPr lang="en-US" sz="1400" dirty="0">
                <a:solidFill>
                  <a:schemeClr val="bg1"/>
                </a:solidFill>
              </a:rPr>
              <a:t>to the discipline </a:t>
            </a:r>
            <a:r>
              <a:rPr lang="en-US" sz="1400" dirty="0" smtClean="0">
                <a:solidFill>
                  <a:schemeClr val="bg1"/>
                </a:solidFill>
              </a:rPr>
              <a:t>directly depends </a:t>
            </a:r>
            <a:r>
              <a:rPr lang="en-US" sz="1400" dirty="0">
                <a:solidFill>
                  <a:schemeClr val="bg1"/>
                </a:solidFill>
              </a:rPr>
              <a:t>on the number of generated learning outcomes and their level of </a:t>
            </a:r>
            <a:r>
              <a:rPr lang="en-US" sz="1400" dirty="0" smtClean="0">
                <a:solidFill>
                  <a:schemeClr val="bg1"/>
                </a:solidFill>
              </a:rPr>
              <a:t>complexity</a:t>
            </a:r>
            <a:endParaRPr lang="ru-RU" sz="1400" dirty="0">
              <a:solidFill>
                <a:schemeClr val="bg1"/>
              </a:solidFill>
            </a:endParaRPr>
          </a:p>
        </p:txBody>
      </p:sp>
      <p:sp>
        <p:nvSpPr>
          <p:cNvPr id="13" name="Скругленный прямоугольник 12"/>
          <p:cNvSpPr/>
          <p:nvPr/>
        </p:nvSpPr>
        <p:spPr>
          <a:xfrm>
            <a:off x="251520" y="5972650"/>
            <a:ext cx="4320480" cy="754473"/>
          </a:xfrm>
          <a:prstGeom prst="roundRect">
            <a:avLst/>
          </a:prstGeom>
          <a:solidFill>
            <a:schemeClr val="bg1">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Learning Outcomes: Understanding the basics of strategic planning and global marketing process and others</a:t>
            </a:r>
            <a:r>
              <a:rPr lang="en-US" sz="1400" dirty="0" smtClean="0">
                <a:solidFill>
                  <a:schemeClr val="tx1"/>
                </a:solidFill>
              </a:rPr>
              <a:t>.</a:t>
            </a:r>
            <a:endParaRPr lang="ru-RU" sz="1400" dirty="0">
              <a:solidFill>
                <a:schemeClr val="tx1"/>
              </a:solidFill>
            </a:endParaRPr>
          </a:p>
        </p:txBody>
      </p:sp>
      <p:sp>
        <p:nvSpPr>
          <p:cNvPr id="21" name="Скругленный прямоугольник 20"/>
          <p:cNvSpPr/>
          <p:nvPr/>
        </p:nvSpPr>
        <p:spPr>
          <a:xfrm>
            <a:off x="4716017" y="5744942"/>
            <a:ext cx="4320480" cy="982182"/>
          </a:xfrm>
          <a:prstGeom prst="roundRect">
            <a:avLst/>
          </a:prstGeom>
          <a:solidFill>
            <a:schemeClr val="bg1">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Learning outcomes: the ability to plan, implement and document an ethnographic project using qualitative data obtained through interviews and observations</a:t>
            </a:r>
            <a:r>
              <a:rPr lang="en-US" sz="1200" dirty="0" smtClean="0">
                <a:solidFill>
                  <a:schemeClr val="tx1"/>
                </a:solidFill>
              </a:rPr>
              <a:t>.</a:t>
            </a:r>
            <a:r>
              <a:rPr lang="ru-RU" sz="1200" dirty="0" smtClean="0">
                <a:solidFill>
                  <a:schemeClr val="tx1"/>
                </a:solidFill>
              </a:rPr>
              <a:t> </a:t>
            </a:r>
            <a:endParaRPr lang="ru-RU" sz="1200" dirty="0">
              <a:solidFill>
                <a:schemeClr val="tx1"/>
              </a:solidFill>
            </a:endParaRPr>
          </a:p>
        </p:txBody>
      </p:sp>
      <p:sp>
        <p:nvSpPr>
          <p:cNvPr id="23" name="Скругленный прямоугольник 22"/>
          <p:cNvSpPr/>
          <p:nvPr/>
        </p:nvSpPr>
        <p:spPr>
          <a:xfrm>
            <a:off x="7596336" y="2239455"/>
            <a:ext cx="1368152" cy="54147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bg1"/>
                </a:solidFill>
              </a:rPr>
              <a:t>7, 5 </a:t>
            </a:r>
            <a:r>
              <a:rPr lang="en-US" sz="1600" b="1" dirty="0" smtClean="0">
                <a:solidFill>
                  <a:schemeClr val="bg1"/>
                </a:solidFill>
              </a:rPr>
              <a:t>ECTS</a:t>
            </a:r>
            <a:endParaRPr lang="ru-RU" sz="1600" b="1" dirty="0">
              <a:solidFill>
                <a:schemeClr val="bg1"/>
              </a:solidFill>
            </a:endParaRPr>
          </a:p>
        </p:txBody>
      </p:sp>
      <p:sp>
        <p:nvSpPr>
          <p:cNvPr id="24" name="Скругленный прямоугольник 23"/>
          <p:cNvSpPr/>
          <p:nvPr/>
        </p:nvSpPr>
        <p:spPr>
          <a:xfrm>
            <a:off x="3197920" y="2204865"/>
            <a:ext cx="1368152" cy="54147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bg1"/>
                </a:solidFill>
              </a:rPr>
              <a:t>5 </a:t>
            </a:r>
            <a:r>
              <a:rPr lang="en-US" sz="1600" b="1" dirty="0" smtClean="0">
                <a:solidFill>
                  <a:schemeClr val="bg1"/>
                </a:solidFill>
              </a:rPr>
              <a:t>ECTS</a:t>
            </a:r>
            <a:endParaRPr lang="ru-RU" sz="1600" b="1" dirty="0">
              <a:solidFill>
                <a:schemeClr val="bg1"/>
              </a:solidFill>
            </a:endParaRPr>
          </a:p>
        </p:txBody>
      </p:sp>
      <p:sp>
        <p:nvSpPr>
          <p:cNvPr id="25" name="Скругленный прямоугольник 24"/>
          <p:cNvSpPr/>
          <p:nvPr/>
        </p:nvSpPr>
        <p:spPr>
          <a:xfrm>
            <a:off x="5940152" y="5466147"/>
            <a:ext cx="1368152" cy="18586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bg1"/>
                </a:solidFill>
              </a:rPr>
              <a:t>complexity</a:t>
            </a:r>
            <a:endParaRPr lang="ru-RU" sz="1600" b="1" dirty="0">
              <a:solidFill>
                <a:schemeClr val="bg1"/>
              </a:solidFill>
            </a:endParaRPr>
          </a:p>
        </p:txBody>
      </p:sp>
      <p:grpSp>
        <p:nvGrpSpPr>
          <p:cNvPr id="22" name="Группа 21"/>
          <p:cNvGrpSpPr/>
          <p:nvPr/>
        </p:nvGrpSpPr>
        <p:grpSpPr>
          <a:xfrm>
            <a:off x="7380312" y="5236820"/>
            <a:ext cx="594066" cy="426704"/>
            <a:chOff x="7380312" y="5236820"/>
            <a:chExt cx="594066" cy="426704"/>
          </a:xfrm>
        </p:grpSpPr>
        <p:sp>
          <p:nvSpPr>
            <p:cNvPr id="20" name="Скругленный прямоугольник 19"/>
            <p:cNvSpPr/>
            <p:nvPr/>
          </p:nvSpPr>
          <p:spPr>
            <a:xfrm>
              <a:off x="7380312" y="5559078"/>
              <a:ext cx="72008" cy="92931"/>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a:off x="7626481" y="5389466"/>
              <a:ext cx="90010" cy="271782"/>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a:off x="7491086" y="5473767"/>
              <a:ext cx="90010" cy="187962"/>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p:cNvSpPr/>
            <p:nvPr/>
          </p:nvSpPr>
          <p:spPr>
            <a:xfrm>
              <a:off x="7755592" y="5301208"/>
              <a:ext cx="90010" cy="362316"/>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p:cNvSpPr/>
            <p:nvPr/>
          </p:nvSpPr>
          <p:spPr>
            <a:xfrm>
              <a:off x="7884368" y="5236820"/>
              <a:ext cx="90010" cy="424909"/>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5" name="Скругленный прямоугольник 34"/>
          <p:cNvSpPr/>
          <p:nvPr/>
        </p:nvSpPr>
        <p:spPr>
          <a:xfrm>
            <a:off x="2767525" y="5709139"/>
            <a:ext cx="72008" cy="92931"/>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кругленный прямоугольник 35"/>
          <p:cNvSpPr/>
          <p:nvPr/>
        </p:nvSpPr>
        <p:spPr>
          <a:xfrm>
            <a:off x="3013694" y="5538257"/>
            <a:ext cx="90010" cy="271782"/>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кругленный прямоугольник 36"/>
          <p:cNvSpPr/>
          <p:nvPr/>
        </p:nvSpPr>
        <p:spPr>
          <a:xfrm>
            <a:off x="2878299" y="5614938"/>
            <a:ext cx="90010" cy="187962"/>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a:off x="3142805" y="5442379"/>
            <a:ext cx="90010" cy="36231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кругленный прямоугольник 38"/>
          <p:cNvSpPr/>
          <p:nvPr/>
        </p:nvSpPr>
        <p:spPr>
          <a:xfrm>
            <a:off x="3271581" y="5377991"/>
            <a:ext cx="90010" cy="42490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кругленный прямоугольник 39"/>
          <p:cNvSpPr/>
          <p:nvPr/>
        </p:nvSpPr>
        <p:spPr>
          <a:xfrm>
            <a:off x="1331640" y="5633685"/>
            <a:ext cx="1368152" cy="18586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bg1"/>
                </a:solidFill>
              </a:rPr>
              <a:t>complexity</a:t>
            </a:r>
            <a:endParaRPr lang="ru-RU" sz="1600" b="1" dirty="0">
              <a:solidFill>
                <a:schemeClr val="bg1"/>
              </a:solidFill>
            </a:endParaRPr>
          </a:p>
        </p:txBody>
      </p:sp>
    </p:spTree>
    <p:extLst>
      <p:ext uri="{BB962C8B-B14F-4D97-AF65-F5344CB8AC3E}">
        <p14:creationId xmlns:p14="http://schemas.microsoft.com/office/powerpoint/2010/main" val="220046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2478290"/>
              </p:ext>
            </p:extLst>
          </p:nvPr>
        </p:nvGraphicFramePr>
        <p:xfrm>
          <a:off x="179511" y="908720"/>
          <a:ext cx="8824485" cy="5858976"/>
        </p:xfrm>
        <a:graphic>
          <a:graphicData uri="http://schemas.openxmlformats.org/drawingml/2006/table">
            <a:tbl>
              <a:tblPr firstRow="1" bandRow="1">
                <a:tableStyleId>{5C22544A-7EE6-4342-B048-85BDC9FD1C3A}</a:tableStyleId>
              </a:tblPr>
              <a:tblGrid>
                <a:gridCol w="1656185"/>
                <a:gridCol w="2736304"/>
                <a:gridCol w="4431996"/>
              </a:tblGrid>
              <a:tr h="434412">
                <a:tc>
                  <a:txBody>
                    <a:bodyPr/>
                    <a:lstStyle/>
                    <a:p>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ECTS</a:t>
                      </a:r>
                      <a:endParaRPr lang="ru-RU" sz="1600" dirty="0" smtClean="0"/>
                    </a:p>
                  </a:txBody>
                  <a:tcPr/>
                </a:tc>
                <a:tc>
                  <a:txBody>
                    <a:bodyPr/>
                    <a:lstStyle/>
                    <a:p>
                      <a:pPr algn="ctr"/>
                      <a:r>
                        <a:rPr lang="en-US" sz="1600" dirty="0" smtClean="0"/>
                        <a:t>Recommendations</a:t>
                      </a:r>
                      <a:endParaRPr lang="ru-RU" sz="1600" dirty="0"/>
                    </a:p>
                  </a:txBody>
                  <a:tcPr/>
                </a:tc>
              </a:tr>
              <a:tr h="2589924">
                <a:tc>
                  <a:txBody>
                    <a:bodyPr/>
                    <a:lstStyle/>
                    <a:p>
                      <a:r>
                        <a:rPr lang="en-US" sz="1200" dirty="0" smtClean="0"/>
                        <a:t>The calculation of the complexity</a:t>
                      </a:r>
                      <a:r>
                        <a:rPr lang="en-US" sz="1200" baseline="0" dirty="0" smtClean="0"/>
                        <a:t> of study </a:t>
                      </a:r>
                      <a:r>
                        <a:rPr lang="en-US" sz="1200" dirty="0" smtClean="0"/>
                        <a:t>and  planning the workload of students</a:t>
                      </a:r>
                      <a:endParaRPr lang="ru-RU" sz="1200" dirty="0"/>
                    </a:p>
                  </a:txBody>
                  <a:tcPr/>
                </a:tc>
                <a:tc>
                  <a:txBody>
                    <a:bodyPr/>
                    <a:lstStyle/>
                    <a:p>
                      <a:pPr marL="177800" indent="-177800">
                        <a:buFont typeface="Arial" pitchFamily="34" charset="0"/>
                        <a:buChar char="•"/>
                      </a:pPr>
                      <a:r>
                        <a:rPr lang="en-US" sz="1200" dirty="0" smtClean="0"/>
                        <a:t>Requires focus on the student in the accumulation and credit transfer</a:t>
                      </a:r>
                      <a:r>
                        <a:rPr lang="ru-RU" sz="1200" dirty="0" smtClean="0"/>
                        <a:t>;</a:t>
                      </a:r>
                    </a:p>
                    <a:p>
                      <a:pPr marL="177800" indent="-177800">
                        <a:buFont typeface="Arial" pitchFamily="34" charset="0"/>
                        <a:buChar char="•"/>
                      </a:pPr>
                      <a:r>
                        <a:rPr lang="en-US" sz="1200" dirty="0" smtClean="0"/>
                        <a:t>It provides transparency of results and learning processes</a:t>
                      </a:r>
                      <a:r>
                        <a:rPr lang="ru-RU" sz="1200" dirty="0" smtClean="0"/>
                        <a:t>;</a:t>
                      </a:r>
                    </a:p>
                    <a:p>
                      <a:pPr marL="177800" indent="-177800">
                        <a:buFont typeface="Arial" pitchFamily="34" charset="0"/>
                        <a:buChar char="•"/>
                      </a:pPr>
                      <a:r>
                        <a:rPr lang="en-US" sz="1200" dirty="0" smtClean="0"/>
                        <a:t>The complexity of the workload depends on the time it takes for the average student in all forms of study to achieve the expected learning outcomes</a:t>
                      </a:r>
                      <a:r>
                        <a:rPr lang="ru-RU" sz="1200" dirty="0" smtClean="0"/>
                        <a:t>.</a:t>
                      </a:r>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To develop a methodology for evaluation of the course or curriculum from the point of the adequacy of the chosen forms of educational activity and their complexity against the expected learning outcomes</a:t>
                      </a:r>
                      <a:r>
                        <a:rPr lang="ru-RU" sz="1200" dirty="0" smtClean="0"/>
                        <a:t>;</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Flexible distribution of contact hours by type of educational activity at tightening the criteria of evaluation and approval procedure of syllabus</a:t>
                      </a:r>
                      <a:r>
                        <a:rPr lang="ru-RU" sz="1200" baseline="0" dirty="0" smtClean="0"/>
                        <a:t>;</a:t>
                      </a:r>
                      <a:endParaRPr lang="ru-RU" sz="1200" dirty="0" smtClean="0"/>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To develop a methodology for designing the evaluation criteria of formation of learning outcomes (competences</a:t>
                      </a:r>
                      <a:r>
                        <a:rPr lang="ru-RU" sz="1200" baseline="0" dirty="0" smtClean="0"/>
                        <a:t>);</a:t>
                      </a:r>
                      <a:endParaRPr lang="ru-RU" sz="1200" dirty="0" smtClean="0"/>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err="1" smtClean="0"/>
                        <a:t>Informatisation</a:t>
                      </a:r>
                      <a:r>
                        <a:rPr lang="en-US" sz="1200" dirty="0" smtClean="0"/>
                        <a:t> of educational process management</a:t>
                      </a:r>
                      <a:r>
                        <a:rPr lang="ru-RU" sz="1200" dirty="0" smtClean="0"/>
                        <a:t>.</a:t>
                      </a:r>
                    </a:p>
                  </a:txBody>
                  <a:tcPr/>
                </a:tc>
              </a:tr>
              <a:tr h="2448272">
                <a:tc>
                  <a:txBody>
                    <a:bodyPr/>
                    <a:lstStyle/>
                    <a:p>
                      <a:r>
                        <a:rPr lang="en-US" sz="1200" dirty="0" smtClean="0"/>
                        <a:t>The credit earning and transfer</a:t>
                      </a:r>
                      <a:endParaRPr lang="ru-RU" sz="1200" dirty="0"/>
                    </a:p>
                  </a:txBody>
                  <a:tcPr/>
                </a:tc>
                <a:tc>
                  <a:txBody>
                    <a:bodyPr/>
                    <a:lstStyle/>
                    <a:p>
                      <a:pPr marL="171450" indent="-171450">
                        <a:buFont typeface="Arial" pitchFamily="34" charset="0"/>
                        <a:buChar char="•"/>
                      </a:pPr>
                      <a:r>
                        <a:rPr lang="en-US" sz="1200" dirty="0" smtClean="0"/>
                        <a:t>Allows students to create personalised learning path</a:t>
                      </a:r>
                      <a:r>
                        <a:rPr lang="ru-RU" sz="1200" dirty="0" smtClean="0"/>
                        <a:t>;</a:t>
                      </a:r>
                    </a:p>
                    <a:p>
                      <a:pPr marL="171450" indent="-171450">
                        <a:buFont typeface="Arial" pitchFamily="34" charset="0"/>
                        <a:buChar char="•"/>
                      </a:pPr>
                      <a:r>
                        <a:rPr lang="en-US" sz="1200" dirty="0" smtClean="0"/>
                        <a:t>Ensures academic recognition and broadens the choice for study abroad</a:t>
                      </a:r>
                      <a:r>
                        <a:rPr lang="ru-RU" sz="1200" dirty="0" smtClean="0"/>
                        <a:t>;</a:t>
                      </a:r>
                    </a:p>
                    <a:p>
                      <a:pPr marL="171450" indent="-171450" algn="l" defTabSz="914400" rtl="0" eaLnBrk="1" latinLnBrk="0" hangingPunct="1">
                        <a:buFont typeface="Arial" pitchFamily="34" charset="0"/>
                        <a:buChar char="•"/>
                      </a:pPr>
                      <a:r>
                        <a:rPr lang="en-US" sz="1200" kern="1200" dirty="0" smtClean="0">
                          <a:solidFill>
                            <a:schemeClr val="dk1"/>
                          </a:solidFill>
                          <a:latin typeface="+mn-lt"/>
                          <a:ea typeface="+mn-ea"/>
                          <a:cs typeface="+mn-cs"/>
                        </a:rPr>
                        <a:t>Provides access to full-fledged study courses and academic life at another university</a:t>
                      </a:r>
                      <a:r>
                        <a:rPr lang="ru-RU" sz="1200" kern="1200" dirty="0" smtClean="0">
                          <a:solidFill>
                            <a:schemeClr val="dk1"/>
                          </a:solidFill>
                          <a:latin typeface="+mn-lt"/>
                          <a:ea typeface="+mn-ea"/>
                          <a:cs typeface="+mn-cs"/>
                        </a:rPr>
                        <a:t>.</a:t>
                      </a:r>
                      <a:endParaRPr lang="ru-RU" sz="1200" kern="1200" dirty="0">
                        <a:solidFill>
                          <a:schemeClr val="dk1"/>
                        </a:solidFill>
                        <a:latin typeface="+mn-lt"/>
                        <a:ea typeface="+mn-ea"/>
                        <a:cs typeface="+mn-cs"/>
                      </a:endParaRPr>
                    </a:p>
                  </a:txBody>
                  <a:tcPr/>
                </a:tc>
                <a:tc>
                  <a:txBody>
                    <a:bodyPr/>
                    <a:lstStyle/>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r>
                        <a:rPr lang="en-US" sz="1200" kern="1200" dirty="0" smtClean="0">
                          <a:solidFill>
                            <a:schemeClr val="dk1"/>
                          </a:solidFill>
                          <a:latin typeface="+mn-lt"/>
                          <a:ea typeface="+mn-ea"/>
                          <a:cs typeface="+mn-cs"/>
                        </a:rPr>
                        <a:t>Credit transfers should be carried out on the basis of direct interinstitutional agreements, taking into account the workload of the disciplines</a:t>
                      </a:r>
                      <a:endParaRPr lang="ru-RU" sz="1200" kern="1200" baseline="0" dirty="0" smtClean="0">
                        <a:solidFill>
                          <a:schemeClr val="dk1"/>
                        </a:solidFill>
                        <a:latin typeface="+mn-lt"/>
                        <a:ea typeface="+mn-ea"/>
                        <a:cs typeface="+mn-cs"/>
                      </a:endParaRPr>
                    </a:p>
                    <a:p>
                      <a:pPr marL="0" indent="0" algn="l" defTabSz="914400" rtl="0" eaLnBrk="1" latinLnBrk="0" hangingPunct="1">
                        <a:buFont typeface="Arial" pitchFamily="34" charset="0"/>
                        <a:buNone/>
                      </a:pPr>
                      <a:endParaRPr lang="ru-RU" sz="1200" kern="1200" dirty="0">
                        <a:solidFill>
                          <a:schemeClr val="dk1"/>
                        </a:solidFill>
                        <a:latin typeface="+mn-lt"/>
                        <a:ea typeface="+mn-ea"/>
                        <a:cs typeface="+mn-cs"/>
                      </a:endParaRPr>
                    </a:p>
                  </a:txBody>
                  <a:tcPr/>
                </a:tc>
              </a:tr>
            </a:tbl>
          </a:graphicData>
        </a:graphic>
      </p:graphicFrame>
      <p:sp>
        <p:nvSpPr>
          <p:cNvPr id="6" name="Заголовок 1"/>
          <p:cNvSpPr>
            <a:spLocks noGrp="1"/>
          </p:cNvSpPr>
          <p:nvPr>
            <p:ph type="title"/>
          </p:nvPr>
        </p:nvSpPr>
        <p:spPr>
          <a:xfrm>
            <a:off x="395536" y="260648"/>
            <a:ext cx="8229600" cy="792088"/>
          </a:xfrm>
        </p:spPr>
        <p:txBody>
          <a:bodyPr>
            <a:normAutofit fontScale="90000"/>
          </a:bodyPr>
          <a:lstStyle/>
          <a:p>
            <a:r>
              <a:rPr lang="en-US" sz="2800" b="1" cap="all" dirty="0"/>
              <a:t>ECTS METHODOLOGY AND </a:t>
            </a:r>
            <a:r>
              <a:rPr lang="en-US" sz="2800" b="1" cap="all" dirty="0" smtClean="0"/>
              <a:t>RECOMMENDATIONS</a:t>
            </a:r>
            <a:endParaRPr lang="ru-RU" sz="2800" b="1" cap="all"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2" t="6668" r="4784" b="9012"/>
          <a:stretch/>
        </p:blipFill>
        <p:spPr bwMode="auto">
          <a:xfrm>
            <a:off x="4572000" y="4005064"/>
            <a:ext cx="4459040" cy="19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348" y="3574899"/>
            <a:ext cx="2496692" cy="69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43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87917479"/>
              </p:ext>
            </p:extLst>
          </p:nvPr>
        </p:nvGraphicFramePr>
        <p:xfrm>
          <a:off x="2997" y="836712"/>
          <a:ext cx="9001000" cy="2432807"/>
        </p:xfrm>
        <a:graphic>
          <a:graphicData uri="http://schemas.openxmlformats.org/drawingml/2006/table">
            <a:tbl>
              <a:tblPr firstRow="1" bandRow="1">
                <a:tableStyleId>{5C22544A-7EE6-4342-B048-85BDC9FD1C3A}</a:tableStyleId>
              </a:tblPr>
              <a:tblGrid>
                <a:gridCol w="1791317"/>
                <a:gridCol w="2993710"/>
                <a:gridCol w="4215973"/>
              </a:tblGrid>
              <a:tr h="499061">
                <a:tc>
                  <a:txBody>
                    <a:bodyPr/>
                    <a:lstStyle/>
                    <a:p>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ECTS</a:t>
                      </a:r>
                      <a:endParaRPr lang="ru-RU" sz="1600" dirty="0" smtClean="0"/>
                    </a:p>
                  </a:txBody>
                  <a:tcPr/>
                </a:tc>
                <a:tc>
                  <a:txBody>
                    <a:bodyPr/>
                    <a:lstStyle/>
                    <a:p>
                      <a:pPr algn="ctr"/>
                      <a:r>
                        <a:rPr lang="en-US" sz="1600" dirty="0" smtClean="0"/>
                        <a:t>Recommendations</a:t>
                      </a:r>
                    </a:p>
                  </a:txBody>
                  <a:tcPr/>
                </a:tc>
              </a:tr>
              <a:tr h="1933746">
                <a:tc>
                  <a:txBody>
                    <a:bodyPr/>
                    <a:lstStyle/>
                    <a:p>
                      <a:r>
                        <a:rPr lang="en-US" sz="1200" kern="1200" dirty="0" smtClean="0">
                          <a:solidFill>
                            <a:schemeClr val="dk1"/>
                          </a:solidFill>
                          <a:latin typeface="+mn-lt"/>
                          <a:ea typeface="+mn-ea"/>
                          <a:cs typeface="+mn-cs"/>
                        </a:rPr>
                        <a:t>Planning teaching load of a faculty</a:t>
                      </a:r>
                      <a:endParaRPr lang="ru-RU" sz="1200" kern="1200" dirty="0">
                        <a:solidFill>
                          <a:schemeClr val="dk1"/>
                        </a:solidFill>
                        <a:latin typeface="+mn-lt"/>
                        <a:ea typeface="+mn-ea"/>
                        <a:cs typeface="+mn-cs"/>
                      </a:endParaRPr>
                    </a:p>
                  </a:txBody>
                  <a:tcPr/>
                </a:tc>
                <a:tc>
                  <a:txBody>
                    <a:bodyPr/>
                    <a:lstStyle/>
                    <a:p>
                      <a:pPr marL="177800" indent="-177800" algn="l" defTabSz="914400" rtl="0" eaLnBrk="1" latinLnBrk="0" hangingPunct="1">
                        <a:buFont typeface="Arial" pitchFamily="34" charset="0"/>
                        <a:buChar char="•"/>
                      </a:pPr>
                      <a:r>
                        <a:rPr lang="en-US" sz="1200" kern="1200" dirty="0" smtClean="0">
                          <a:solidFill>
                            <a:schemeClr val="dk1"/>
                          </a:solidFill>
                          <a:latin typeface="+mn-lt"/>
                          <a:ea typeface="+mn-ea"/>
                          <a:cs typeface="+mn-cs"/>
                        </a:rPr>
                        <a:t>The workload of a teacher is formed depending on credits</a:t>
                      </a:r>
                      <a:r>
                        <a:rPr lang="ru-RU" sz="1200" kern="1200" baseline="0" dirty="0" smtClean="0">
                          <a:solidFill>
                            <a:schemeClr val="dk1"/>
                          </a:solidFill>
                          <a:latin typeface="+mn-lt"/>
                          <a:ea typeface="+mn-ea"/>
                          <a:cs typeface="+mn-cs"/>
                        </a:rPr>
                        <a:t>;</a:t>
                      </a:r>
                    </a:p>
                    <a:p>
                      <a:pPr marL="177800" indent="-177800" algn="l" defTabSz="914400" rtl="0" eaLnBrk="1" latinLnBrk="0" hangingPunct="1">
                        <a:buFont typeface="Arial" pitchFamily="34" charset="0"/>
                        <a:buChar char="•"/>
                      </a:pPr>
                      <a:r>
                        <a:rPr lang="en-US" sz="1200" kern="1200" baseline="0" dirty="0" smtClean="0">
                          <a:solidFill>
                            <a:schemeClr val="dk1"/>
                          </a:solidFill>
                          <a:latin typeface="+mn-lt"/>
                          <a:ea typeface="+mn-ea"/>
                          <a:cs typeface="+mn-cs"/>
                        </a:rPr>
                        <a:t>Teacher's efficiency is defined by the formedness of the learning outcomes on courses chosen by students</a:t>
                      </a:r>
                      <a:r>
                        <a:rPr lang="ru-RU" sz="1200" kern="1200" baseline="0" dirty="0" smtClean="0">
                          <a:solidFill>
                            <a:schemeClr val="dk1"/>
                          </a:solidFill>
                          <a:latin typeface="+mn-lt"/>
                          <a:ea typeface="+mn-ea"/>
                          <a:cs typeface="+mn-cs"/>
                        </a:rPr>
                        <a:t>;</a:t>
                      </a:r>
                    </a:p>
                    <a:p>
                      <a:pPr marL="177800" indent="-177800" algn="l" defTabSz="914400" rtl="0" eaLnBrk="1" latinLnBrk="0" hangingPunct="1">
                        <a:buFont typeface="Arial" pitchFamily="34" charset="0"/>
                        <a:buChar char="•"/>
                      </a:pPr>
                      <a:r>
                        <a:rPr lang="en-US" sz="1200" kern="1200" baseline="0" dirty="0" smtClean="0">
                          <a:solidFill>
                            <a:schemeClr val="dk1"/>
                          </a:solidFill>
                          <a:latin typeface="+mn-lt"/>
                          <a:ea typeface="+mn-ea"/>
                          <a:cs typeface="+mn-cs"/>
                        </a:rPr>
                        <a:t>Focus on learning outcomes means an increase in the load of the teacher and an increase in the number of students</a:t>
                      </a:r>
                      <a:r>
                        <a:rPr lang="ru-RU" sz="1200" kern="1200" baseline="0" dirty="0" smtClean="0">
                          <a:solidFill>
                            <a:schemeClr val="dk1"/>
                          </a:solidFill>
                          <a:latin typeface="+mn-lt"/>
                          <a:ea typeface="+mn-ea"/>
                          <a:cs typeface="+mn-cs"/>
                        </a:rPr>
                        <a:t>.</a:t>
                      </a:r>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dk1"/>
                          </a:solidFill>
                          <a:latin typeface="+mn-lt"/>
                          <a:ea typeface="+mn-ea"/>
                          <a:cs typeface="+mn-cs"/>
                        </a:rPr>
                        <a:t>It is necessary to formalise all kinds of work performed by the teaching staff and evaluate their workload</a:t>
                      </a:r>
                      <a:r>
                        <a:rPr lang="ru-RU" sz="1200" kern="1200" baseline="0" dirty="0" smtClean="0">
                          <a:solidFill>
                            <a:schemeClr val="dk1"/>
                          </a:solidFill>
                          <a:latin typeface="+mn-lt"/>
                          <a:ea typeface="+mn-ea"/>
                          <a:cs typeface="+mn-cs"/>
                        </a:rPr>
                        <a:t>;</a:t>
                      </a:r>
                      <a:endParaRPr lang="ru-RU" sz="1200" kern="1200" dirty="0" smtClean="0">
                        <a:solidFill>
                          <a:schemeClr val="dk1"/>
                        </a:solidFill>
                        <a:latin typeface="+mn-lt"/>
                        <a:ea typeface="+mn-ea"/>
                        <a:cs typeface="+mn-cs"/>
                      </a:endParaRPr>
                    </a:p>
                    <a:p>
                      <a:pPr marL="177800" indent="-177800" algn="l" defTabSz="914400" rtl="0" eaLnBrk="1" latinLnBrk="0" hangingPunct="1">
                        <a:buFont typeface="Arial" pitchFamily="34" charset="0"/>
                        <a:buChar char="•"/>
                      </a:pPr>
                      <a:r>
                        <a:rPr lang="en-US" sz="1200" kern="1200" dirty="0" smtClean="0">
                          <a:solidFill>
                            <a:schemeClr val="dk1"/>
                          </a:solidFill>
                          <a:latin typeface="+mn-lt"/>
                          <a:ea typeface="+mn-ea"/>
                          <a:cs typeface="+mn-cs"/>
                        </a:rPr>
                        <a:t>Planning and summarising should take place 2 times per academic year, each semester</a:t>
                      </a:r>
                      <a:r>
                        <a:rPr lang="ru-RU" sz="1200" kern="1200" dirty="0" smtClean="0">
                          <a:solidFill>
                            <a:schemeClr val="dk1"/>
                          </a:solidFill>
                          <a:latin typeface="+mn-lt"/>
                          <a:ea typeface="+mn-ea"/>
                          <a:cs typeface="+mn-cs"/>
                        </a:rPr>
                        <a:t>;</a:t>
                      </a:r>
                    </a:p>
                    <a:p>
                      <a:pPr marL="177800" indent="-177800" algn="l" defTabSz="914400" rtl="0" eaLnBrk="1" latinLnBrk="0" hangingPunct="1">
                        <a:buFont typeface="Arial" pitchFamily="34" charset="0"/>
                        <a:buChar char="•"/>
                      </a:pPr>
                      <a:r>
                        <a:rPr lang="en-US" sz="1200" kern="1200" dirty="0" smtClean="0">
                          <a:solidFill>
                            <a:schemeClr val="dk1"/>
                          </a:solidFill>
                          <a:latin typeface="+mn-lt"/>
                          <a:ea typeface="+mn-ea"/>
                          <a:cs typeface="+mn-cs"/>
                        </a:rPr>
                        <a:t>To introduce a mechanism to evaluate the effectiveness of the activities of teaching</a:t>
                      </a:r>
                      <a:r>
                        <a:rPr lang="en-US" sz="1200" kern="1200" baseline="0" dirty="0" smtClean="0">
                          <a:solidFill>
                            <a:schemeClr val="dk1"/>
                          </a:solidFill>
                          <a:latin typeface="+mn-lt"/>
                          <a:ea typeface="+mn-ea"/>
                          <a:cs typeface="+mn-cs"/>
                        </a:rPr>
                        <a:t> staff </a:t>
                      </a:r>
                      <a:r>
                        <a:rPr lang="en-US" sz="1200" kern="1200" dirty="0" smtClean="0">
                          <a:solidFill>
                            <a:schemeClr val="dk1"/>
                          </a:solidFill>
                          <a:latin typeface="+mn-lt"/>
                          <a:ea typeface="+mn-ea"/>
                          <a:cs typeface="+mn-cs"/>
                        </a:rPr>
                        <a:t>based on measuring learning outcomes achieved by learners and corrective measures</a:t>
                      </a:r>
                      <a:r>
                        <a:rPr lang="ru-RU" sz="1200" kern="1200" baseline="0" dirty="0" smtClean="0">
                          <a:solidFill>
                            <a:schemeClr val="dk1"/>
                          </a:solidFill>
                          <a:latin typeface="+mn-lt"/>
                          <a:ea typeface="+mn-ea"/>
                          <a:cs typeface="+mn-cs"/>
                        </a:rPr>
                        <a:t>.</a:t>
                      </a:r>
                      <a:endParaRPr lang="ru-RU" sz="1200" kern="1200" dirty="0" smtClean="0">
                        <a:solidFill>
                          <a:schemeClr val="dk1"/>
                        </a:solidFill>
                        <a:latin typeface="+mn-lt"/>
                        <a:ea typeface="+mn-ea"/>
                        <a:cs typeface="+mn-cs"/>
                      </a:endParaRPr>
                    </a:p>
                  </a:txBody>
                  <a:tcPr/>
                </a:tc>
              </a:tr>
            </a:tbl>
          </a:graphicData>
        </a:graphic>
      </p:graphicFrame>
      <p:sp>
        <p:nvSpPr>
          <p:cNvPr id="6" name="Заголовок 1"/>
          <p:cNvSpPr>
            <a:spLocks noGrp="1"/>
          </p:cNvSpPr>
          <p:nvPr>
            <p:ph type="title"/>
          </p:nvPr>
        </p:nvSpPr>
        <p:spPr>
          <a:xfrm>
            <a:off x="422335" y="260648"/>
            <a:ext cx="8229600" cy="792088"/>
          </a:xfrm>
        </p:spPr>
        <p:txBody>
          <a:bodyPr>
            <a:normAutofit fontScale="90000"/>
          </a:bodyPr>
          <a:lstStyle/>
          <a:p>
            <a:r>
              <a:rPr lang="en-US" sz="2800" b="1" cap="all" dirty="0"/>
              <a:t>ECTS METHODOLOGY AND </a:t>
            </a:r>
            <a:r>
              <a:rPr lang="en-US" sz="2800" b="1" cap="all" dirty="0" smtClean="0"/>
              <a:t>RECOMMENDATIONS</a:t>
            </a:r>
            <a:endParaRPr lang="ru-RU" sz="2800" b="1" cap="all" dirty="0"/>
          </a:p>
        </p:txBody>
      </p:sp>
      <p:sp>
        <p:nvSpPr>
          <p:cNvPr id="5" name="Text Box 5"/>
          <p:cNvSpPr txBox="1">
            <a:spLocks noChangeArrowheads="1"/>
          </p:cNvSpPr>
          <p:nvPr/>
        </p:nvSpPr>
        <p:spPr bwMode="auto">
          <a:xfrm>
            <a:off x="296302" y="3429000"/>
            <a:ext cx="866818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342900" lvl="0" indent="-342900">
              <a:buFont typeface="Arial" pitchFamily="34" charset="0"/>
              <a:buChar char="•"/>
              <a:defRPr b="1">
                <a:solidFill>
                  <a:srgbClr val="292934"/>
                </a:solidFill>
              </a:defRPr>
            </a:lvl1pPr>
          </a:lstStyle>
          <a:p>
            <a:pPr marL="0" indent="0">
              <a:buNone/>
            </a:pPr>
            <a:r>
              <a:rPr lang="en-US" sz="1600" dirty="0"/>
              <a:t>The </a:t>
            </a:r>
            <a:r>
              <a:rPr lang="en-US" sz="1600" dirty="0" smtClean="0"/>
              <a:t>workload of teaching staff is </a:t>
            </a:r>
            <a:r>
              <a:rPr lang="en-US" sz="1600" dirty="0"/>
              <a:t>calculated based on the 36 hour working week, which includes </a:t>
            </a:r>
            <a:r>
              <a:rPr lang="en-US" sz="1600" dirty="0" smtClean="0"/>
              <a:t>study, </a:t>
            </a:r>
            <a:r>
              <a:rPr lang="en-US" sz="1600" dirty="0"/>
              <a:t>methodical, scientific and educational </a:t>
            </a:r>
            <a:r>
              <a:rPr lang="en-US" sz="1600" dirty="0" smtClean="0"/>
              <a:t>work</a:t>
            </a:r>
            <a:r>
              <a:rPr lang="ru-RU" sz="1600" dirty="0" smtClean="0"/>
              <a:t>.</a:t>
            </a:r>
            <a:endParaRPr lang="ru-RU" sz="1600" dirty="0"/>
          </a:p>
        </p:txBody>
      </p:sp>
      <p:sp>
        <p:nvSpPr>
          <p:cNvPr id="7" name="Text Box 3"/>
          <p:cNvSpPr txBox="1">
            <a:spLocks noChangeArrowheads="1"/>
          </p:cNvSpPr>
          <p:nvPr/>
        </p:nvSpPr>
        <p:spPr bwMode="auto">
          <a:xfrm>
            <a:off x="1946335" y="6049836"/>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endParaRPr lang="en-US" sz="1800" b="1">
              <a:solidFill>
                <a:srgbClr val="FFFF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498682933"/>
              </p:ext>
            </p:extLst>
          </p:nvPr>
        </p:nvGraphicFramePr>
        <p:xfrm>
          <a:off x="296302" y="4294641"/>
          <a:ext cx="8668186" cy="2326640"/>
        </p:xfrm>
        <a:graphic>
          <a:graphicData uri="http://schemas.openxmlformats.org/drawingml/2006/table">
            <a:tbl>
              <a:tblPr firstRow="1" bandRow="1">
                <a:tableStyleId>{93296810-A885-4BE3-A3E7-6D5BEEA58F35}</a:tableStyleId>
              </a:tblPr>
              <a:tblGrid>
                <a:gridCol w="1791101"/>
                <a:gridCol w="1610546"/>
                <a:gridCol w="3147885"/>
                <a:gridCol w="2118654"/>
              </a:tblGrid>
              <a:tr h="370840">
                <a:tc>
                  <a:txBody>
                    <a:bodyPr/>
                    <a:lstStyle/>
                    <a:p>
                      <a:r>
                        <a:rPr lang="en-US" sz="1600" dirty="0" smtClean="0"/>
                        <a:t>Types of work</a:t>
                      </a:r>
                      <a:endParaRPr lang="ru-RU" sz="1600" dirty="0"/>
                    </a:p>
                  </a:txBody>
                  <a:tcPr/>
                </a:tc>
                <a:tc>
                  <a:txBody>
                    <a:bodyPr/>
                    <a:lstStyle/>
                    <a:p>
                      <a:pPr algn="ctr"/>
                      <a:r>
                        <a:rPr lang="en-US" sz="1600" dirty="0" smtClean="0"/>
                        <a:t>Number of hours</a:t>
                      </a:r>
                      <a:endParaRPr lang="ru-RU" sz="1600" dirty="0"/>
                    </a:p>
                  </a:txBody>
                  <a:tcPr/>
                </a:tc>
                <a:tc>
                  <a:txBody>
                    <a:bodyPr/>
                    <a:lstStyle/>
                    <a:p>
                      <a:pPr algn="ctr"/>
                      <a:r>
                        <a:rPr lang="en-US" sz="1600" dirty="0" smtClean="0"/>
                        <a:t>Filling</a:t>
                      </a:r>
                      <a:endParaRPr lang="ru-RU" sz="1600" dirty="0"/>
                    </a:p>
                  </a:txBody>
                  <a:tcPr/>
                </a:tc>
                <a:tc>
                  <a:txBody>
                    <a:bodyPr/>
                    <a:lstStyle/>
                    <a:p>
                      <a:pPr algn="ctr"/>
                      <a:r>
                        <a:rPr lang="en-US" sz="1600" dirty="0" smtClean="0"/>
                        <a:t>Evaluation criteria </a:t>
                      </a:r>
                      <a:endParaRPr lang="ru-RU" sz="1600" dirty="0"/>
                    </a:p>
                  </a:txBody>
                  <a:tcPr/>
                </a:tc>
              </a:tr>
              <a:tr h="499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Study</a:t>
                      </a:r>
                      <a:endParaRPr lang="ru-RU" sz="1600" dirty="0"/>
                    </a:p>
                  </a:txBody>
                  <a:tcPr/>
                </a:tc>
                <a:tc>
                  <a:txBody>
                    <a:bodyPr/>
                    <a:lstStyle/>
                    <a:p>
                      <a:pPr algn="ctr"/>
                      <a:r>
                        <a:rPr lang="ru-RU" sz="1600" dirty="0" smtClean="0"/>
                        <a:t>540 (с СРСП)</a:t>
                      </a:r>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24 </a:t>
                      </a:r>
                      <a:r>
                        <a:rPr lang="en-US" sz="1600" dirty="0" smtClean="0"/>
                        <a:t>credits of individual teaching workload</a:t>
                      </a:r>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a:solidFill>
                          <a:srgbClr val="C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Methodical</a:t>
                      </a:r>
                      <a:endParaRPr lang="ru-RU" sz="1600" dirty="0"/>
                    </a:p>
                  </a:txBody>
                  <a:tcPr/>
                </a:tc>
                <a:tc>
                  <a:txBody>
                    <a:bodyPr/>
                    <a:lstStyle/>
                    <a:p>
                      <a:pPr algn="ctr"/>
                      <a:r>
                        <a:rPr lang="ru-RU" sz="1800" b="1" dirty="0" smtClean="0">
                          <a:solidFill>
                            <a:srgbClr val="C00000"/>
                          </a:solidFill>
                        </a:rPr>
                        <a:t>?</a:t>
                      </a:r>
                      <a:endParaRPr lang="ru-RU" sz="1800" b="1" dirty="0">
                        <a:solidFill>
                          <a:srgbClr val="C00000"/>
                        </a:solidFill>
                      </a:endParaRPr>
                    </a:p>
                  </a:txBody>
                  <a:tcPr/>
                </a:tc>
                <a:tc>
                  <a:txBody>
                    <a:bodyPr/>
                    <a:lstStyle/>
                    <a:p>
                      <a:pPr algn="ctr"/>
                      <a:r>
                        <a:rPr lang="ru-RU" sz="1800" b="1" dirty="0" smtClean="0">
                          <a:solidFill>
                            <a:srgbClr val="C00000"/>
                          </a:solidFill>
                        </a:rPr>
                        <a:t>?</a:t>
                      </a:r>
                      <a:endParaRPr lang="ru-RU" sz="1800" b="1" dirty="0">
                        <a:solidFill>
                          <a:srgbClr val="C00000"/>
                        </a:solidFill>
                      </a:endParaRPr>
                    </a:p>
                  </a:txBody>
                  <a:tcPr/>
                </a:tc>
                <a:tc>
                  <a:txBody>
                    <a:bodyPr/>
                    <a:lstStyle/>
                    <a:p>
                      <a:pPr algn="ctr"/>
                      <a:r>
                        <a:rPr lang="ru-RU" sz="1800" b="1" dirty="0" smtClean="0">
                          <a:solidFill>
                            <a:srgbClr val="C00000"/>
                          </a:solidFill>
                        </a:rPr>
                        <a:t>?</a:t>
                      </a:r>
                      <a:endParaRPr lang="ru-RU" sz="1800" b="1" dirty="0">
                        <a:solidFill>
                          <a:srgbClr val="C00000"/>
                        </a:solidFill>
                      </a:endParaRPr>
                    </a:p>
                  </a:txBody>
                  <a:tcPr/>
                </a:tc>
              </a:tr>
              <a:tr h="335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Scientific</a:t>
                      </a:r>
                      <a:endParaRPr lang="ru-RU" sz="16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txBody>
                  <a:tcPr/>
                </a:tc>
              </a:tr>
              <a:tr h="370840">
                <a:tc>
                  <a:txBody>
                    <a:bodyPr/>
                    <a:lstStyle/>
                    <a:p>
                      <a:r>
                        <a:rPr lang="en-US" sz="1600" dirty="0" smtClean="0"/>
                        <a:t>Educational</a:t>
                      </a:r>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C00000"/>
                          </a:solidFill>
                        </a:rPr>
                        <a:t>?</a:t>
                      </a:r>
                    </a:p>
                  </a:txBody>
                  <a:tcPr/>
                </a:tc>
              </a:tr>
            </a:tbl>
          </a:graphicData>
        </a:graphic>
      </p:graphicFrame>
    </p:spTree>
    <p:extLst>
      <p:ext uri="{BB962C8B-B14F-4D97-AF65-F5344CB8AC3E}">
        <p14:creationId xmlns:p14="http://schemas.microsoft.com/office/powerpoint/2010/main" val="48809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209800" y="2286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endParaRPr lang="en-US" sz="3200" b="1">
              <a:solidFill>
                <a:srgbClr val="FFFF00"/>
              </a:solidFill>
            </a:endParaRPr>
          </a:p>
        </p:txBody>
      </p:sp>
      <p:sp>
        <p:nvSpPr>
          <p:cNvPr id="18436" name="Text Box 4"/>
          <p:cNvSpPr txBox="1">
            <a:spLocks noChangeArrowheads="1"/>
          </p:cNvSpPr>
          <p:nvPr/>
        </p:nvSpPr>
        <p:spPr bwMode="auto">
          <a:xfrm>
            <a:off x="1371600" y="2133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solidFill>
                <a:srgbClr val="292934"/>
              </a:solidFill>
            </a:endParaRPr>
          </a:p>
        </p:txBody>
      </p:sp>
      <p:sp>
        <p:nvSpPr>
          <p:cNvPr id="18437" name="Text Box 5"/>
          <p:cNvSpPr txBox="1">
            <a:spLocks noChangeArrowheads="1"/>
          </p:cNvSpPr>
          <p:nvPr/>
        </p:nvSpPr>
        <p:spPr bwMode="auto">
          <a:xfrm>
            <a:off x="539552" y="457200"/>
            <a:ext cx="8208912" cy="95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0"/>
              </a:spcBef>
              <a:buNone/>
              <a:defRPr sz="2800" b="1" cap="all" spc="-100" baseline="0">
                <a:solidFill>
                  <a:schemeClr val="tx2"/>
                </a:solidFill>
                <a:latin typeface="+mj-lt"/>
                <a:ea typeface="+mj-ea"/>
                <a:cs typeface="+mj-cs"/>
              </a:defRPr>
            </a:lvl1pPr>
          </a:lstStyle>
          <a:p>
            <a:pPr algn="ctr"/>
            <a:r>
              <a:rPr lang="en-US" dirty="0"/>
              <a:t>The calculation of the </a:t>
            </a:r>
            <a:r>
              <a:rPr lang="en-US" dirty="0" smtClean="0"/>
              <a:t>WORKLOAD </a:t>
            </a:r>
          </a:p>
          <a:p>
            <a:pPr algn="ctr"/>
            <a:r>
              <a:rPr lang="en-US" dirty="0" smtClean="0"/>
              <a:t>of one </a:t>
            </a:r>
            <a:r>
              <a:rPr lang="en-US" dirty="0"/>
              <a:t>credit</a:t>
            </a:r>
            <a:endParaRPr lang="ru-RU" dirty="0"/>
          </a:p>
        </p:txBody>
      </p:sp>
      <p:sp>
        <p:nvSpPr>
          <p:cNvPr id="18438" name="Text Box 6"/>
          <p:cNvSpPr txBox="1">
            <a:spLocks noChangeArrowheads="1"/>
          </p:cNvSpPr>
          <p:nvPr/>
        </p:nvSpPr>
        <p:spPr bwMode="auto">
          <a:xfrm>
            <a:off x="1981200" y="14478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solidFill>
                <a:srgbClr val="292934"/>
              </a:solidFill>
            </a:endParaRPr>
          </a:p>
        </p:txBody>
      </p:sp>
      <p:sp>
        <p:nvSpPr>
          <p:cNvPr id="18439" name="Text Box 7"/>
          <p:cNvSpPr txBox="1">
            <a:spLocks noChangeArrowheads="1"/>
          </p:cNvSpPr>
          <p:nvPr/>
        </p:nvSpPr>
        <p:spPr bwMode="auto">
          <a:xfrm>
            <a:off x="2057400" y="1905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solidFill>
                <a:srgbClr val="292934"/>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94172440"/>
              </p:ext>
            </p:extLst>
          </p:nvPr>
        </p:nvGraphicFramePr>
        <p:xfrm>
          <a:off x="323528" y="1397000"/>
          <a:ext cx="8515672" cy="3144520"/>
        </p:xfrm>
        <a:graphic>
          <a:graphicData uri="http://schemas.openxmlformats.org/drawingml/2006/table">
            <a:tbl>
              <a:tblPr firstRow="1" bandRow="1">
                <a:tableStyleId>{5C22544A-7EE6-4342-B048-85BDC9FD1C3A}</a:tableStyleId>
              </a:tblPr>
              <a:tblGrid>
                <a:gridCol w="4680520"/>
                <a:gridCol w="3835152"/>
              </a:tblGrid>
              <a:tr h="370840">
                <a:tc>
                  <a:txBody>
                    <a:bodyPr/>
                    <a:lstStyle/>
                    <a:p>
                      <a:r>
                        <a:rPr lang="en-US" sz="1600" dirty="0" smtClean="0"/>
                        <a:t>ECTS</a:t>
                      </a:r>
                      <a:endParaRPr lang="ru-RU" sz="1600" dirty="0"/>
                    </a:p>
                  </a:txBody>
                  <a:tcPr/>
                </a:tc>
                <a:tc>
                  <a:txBody>
                    <a:bodyPr/>
                    <a:lstStyle/>
                    <a:p>
                      <a:r>
                        <a:rPr lang="en-US" sz="1600" dirty="0" smtClean="0"/>
                        <a:t> KZ</a:t>
                      </a:r>
                      <a:endParaRPr lang="ru-RU" sz="1600" dirty="0"/>
                    </a:p>
                  </a:txBody>
                  <a:tcPr/>
                </a:tc>
              </a:tr>
              <a:tr h="370840">
                <a:tc>
                  <a:txBody>
                    <a:bodyPr/>
                    <a:lstStyle/>
                    <a:p>
                      <a:r>
                        <a:rPr lang="ru-RU" sz="1600" dirty="0" smtClean="0"/>
                        <a:t>1 </a:t>
                      </a:r>
                      <a:r>
                        <a:rPr lang="en-US" sz="1600" dirty="0" smtClean="0"/>
                        <a:t>credit</a:t>
                      </a:r>
                      <a:r>
                        <a:rPr lang="ru-RU" sz="1600" dirty="0" smtClean="0"/>
                        <a:t> = 30 </a:t>
                      </a:r>
                      <a:r>
                        <a:rPr lang="en-US" sz="1600" dirty="0" smtClean="0"/>
                        <a:t>academic</a:t>
                      </a:r>
                      <a:r>
                        <a:rPr lang="en-US" sz="1600" baseline="0" dirty="0" smtClean="0"/>
                        <a:t> hours</a:t>
                      </a:r>
                      <a:r>
                        <a:rPr lang="ru-RU" sz="1600" dirty="0" smtClean="0"/>
                        <a:t> </a:t>
                      </a:r>
                    </a:p>
                    <a:p>
                      <a:endParaRPr lang="ru-RU" sz="1600" dirty="0" smtClean="0"/>
                    </a:p>
                    <a:p>
                      <a:r>
                        <a:rPr lang="ru-RU" sz="1600" dirty="0" smtClean="0"/>
                        <a:t>1 </a:t>
                      </a:r>
                      <a:r>
                        <a:rPr lang="en-US" sz="1600" dirty="0" smtClean="0"/>
                        <a:t>semester</a:t>
                      </a:r>
                      <a:r>
                        <a:rPr lang="ru-RU" sz="1600" dirty="0" smtClean="0"/>
                        <a:t> = 30 </a:t>
                      </a:r>
                      <a:r>
                        <a:rPr lang="en-US" sz="1600" dirty="0" smtClean="0"/>
                        <a:t>hours</a:t>
                      </a:r>
                      <a:r>
                        <a:rPr lang="ru-RU" sz="1600" dirty="0" smtClean="0"/>
                        <a:t> * 30 </a:t>
                      </a:r>
                      <a:r>
                        <a:rPr lang="en-US" sz="1600" dirty="0" smtClean="0"/>
                        <a:t>credits</a:t>
                      </a:r>
                      <a:r>
                        <a:rPr lang="ru-RU" sz="1600" dirty="0" smtClean="0"/>
                        <a:t>= 900 </a:t>
                      </a:r>
                      <a:r>
                        <a:rPr lang="en-US" sz="1600" dirty="0" smtClean="0"/>
                        <a:t>hours</a:t>
                      </a:r>
                      <a:endParaRPr lang="ru-RU" sz="1600" dirty="0" smtClean="0"/>
                    </a:p>
                    <a:p>
                      <a:endParaRPr lang="ru-RU" sz="1600" dirty="0" smtClean="0"/>
                    </a:p>
                    <a:p>
                      <a:r>
                        <a:rPr lang="ru-RU" sz="1600" dirty="0" smtClean="0"/>
                        <a:t>1 </a:t>
                      </a:r>
                      <a:r>
                        <a:rPr lang="en-US" sz="1600" dirty="0" smtClean="0"/>
                        <a:t>year</a:t>
                      </a:r>
                      <a:r>
                        <a:rPr lang="ru-RU" sz="1600" dirty="0" smtClean="0"/>
                        <a:t> = 900*2 = 1800 </a:t>
                      </a:r>
                      <a:r>
                        <a:rPr lang="en-US" sz="1600" dirty="0" smtClean="0"/>
                        <a:t>hours</a:t>
                      </a:r>
                      <a:endParaRPr lang="ru-RU" sz="1600" dirty="0" smtClean="0"/>
                    </a:p>
                    <a:p>
                      <a:endParaRPr lang="ru-RU" sz="1600" dirty="0" smtClean="0"/>
                    </a:p>
                    <a:p>
                      <a:r>
                        <a:rPr lang="ru-RU" sz="1600" dirty="0" smtClean="0">
                          <a:solidFill>
                            <a:srgbClr val="FF0000"/>
                          </a:solidFill>
                        </a:rPr>
                        <a:t>60 </a:t>
                      </a:r>
                      <a:r>
                        <a:rPr lang="en-US" sz="1600" dirty="0" smtClean="0">
                          <a:solidFill>
                            <a:srgbClr val="FF0000"/>
                          </a:solidFill>
                        </a:rPr>
                        <a:t>credits </a:t>
                      </a:r>
                      <a:r>
                        <a:rPr lang="en-US" sz="1600" dirty="0" smtClean="0">
                          <a:solidFill>
                            <a:schemeClr val="tx1"/>
                          </a:solidFill>
                        </a:rPr>
                        <a:t>per academic</a:t>
                      </a:r>
                      <a:r>
                        <a:rPr lang="en-US" sz="1600" baseline="0" dirty="0" smtClean="0">
                          <a:solidFill>
                            <a:schemeClr val="tx1"/>
                          </a:solidFill>
                        </a:rPr>
                        <a:t> year</a:t>
                      </a:r>
                      <a:endParaRPr lang="ru-RU" sz="1600" dirty="0">
                        <a:solidFill>
                          <a:schemeClr val="tx1"/>
                        </a:solidFill>
                      </a:endParaRPr>
                    </a:p>
                  </a:txBody>
                  <a:tcPr/>
                </a:tc>
                <a:tc>
                  <a:txBody>
                    <a:bodyPr/>
                    <a:lstStyle/>
                    <a:p>
                      <a:r>
                        <a:rPr lang="ru-RU" sz="1600" dirty="0" smtClean="0"/>
                        <a:t>1 </a:t>
                      </a:r>
                      <a:r>
                        <a:rPr lang="en-US" sz="1600" dirty="0" smtClean="0"/>
                        <a:t>credit</a:t>
                      </a:r>
                      <a:r>
                        <a:rPr lang="ru-RU" sz="1600" dirty="0" smtClean="0"/>
                        <a:t> = 15 </a:t>
                      </a:r>
                      <a:r>
                        <a:rPr lang="en-US" sz="1600" dirty="0" smtClean="0"/>
                        <a:t>academic hours without</a:t>
                      </a:r>
                      <a:r>
                        <a:rPr lang="en-US" sz="1600" baseline="0" dirty="0" smtClean="0"/>
                        <a:t> self-study of a learner</a:t>
                      </a:r>
                      <a:r>
                        <a:rPr lang="ru-RU" sz="1600" dirty="0" smtClean="0"/>
                        <a:t>:</a:t>
                      </a:r>
                    </a:p>
                    <a:p>
                      <a:pPr marL="285750" indent="-285750">
                        <a:buFont typeface="Arial" pitchFamily="34" charset="0"/>
                        <a:buChar char="•"/>
                      </a:pPr>
                      <a:r>
                        <a:rPr lang="en-US" sz="1600" dirty="0" smtClean="0"/>
                        <a:t>Theoretical</a:t>
                      </a:r>
                      <a:r>
                        <a:rPr lang="en-US" sz="1600" baseline="0" dirty="0" smtClean="0"/>
                        <a:t> learning</a:t>
                      </a:r>
                      <a:r>
                        <a:rPr lang="ru-RU" sz="1600" dirty="0" smtClean="0"/>
                        <a:t>; </a:t>
                      </a:r>
                    </a:p>
                    <a:p>
                      <a:pPr marL="285750" indent="-285750">
                        <a:buFont typeface="Arial" pitchFamily="34" charset="0"/>
                        <a:buChar char="•"/>
                      </a:pPr>
                      <a:r>
                        <a:rPr lang="en-US" sz="1600" dirty="0" smtClean="0"/>
                        <a:t>Work in the period of professional</a:t>
                      </a:r>
                      <a:r>
                        <a:rPr lang="en-US" sz="1600" baseline="0" dirty="0" smtClean="0"/>
                        <a:t> internships</a:t>
                      </a:r>
                      <a:r>
                        <a:rPr lang="ru-RU" sz="1600" dirty="0" smtClean="0"/>
                        <a:t>;</a:t>
                      </a:r>
                    </a:p>
                    <a:p>
                      <a:pPr marL="285750" indent="-285750">
                        <a:buFont typeface="Arial" pitchFamily="34" charset="0"/>
                        <a:buChar char="•"/>
                      </a:pPr>
                      <a:r>
                        <a:rPr lang="en-US" sz="1600" dirty="0" smtClean="0"/>
                        <a:t>Work</a:t>
                      </a:r>
                      <a:r>
                        <a:rPr lang="en-US" sz="1600" baseline="0" dirty="0" smtClean="0"/>
                        <a:t> in the period of scientific research</a:t>
                      </a:r>
                      <a:r>
                        <a:rPr lang="ru-RU" sz="1600" dirty="0" smtClean="0"/>
                        <a:t>;</a:t>
                      </a:r>
                    </a:p>
                    <a:p>
                      <a:pPr marL="285750" indent="-285750">
                        <a:buFont typeface="Arial" pitchFamily="34" charset="0"/>
                        <a:buChar char="•"/>
                      </a:pPr>
                      <a:r>
                        <a:rPr lang="en-US" sz="1600" dirty="0" smtClean="0"/>
                        <a:t>Work on the preparation and</a:t>
                      </a:r>
                      <a:r>
                        <a:rPr lang="en-US" sz="1600" baseline="0" dirty="0" smtClean="0"/>
                        <a:t> passing final attestation</a:t>
                      </a:r>
                      <a:r>
                        <a:rPr lang="ru-RU" sz="1600" dirty="0" smtClean="0"/>
                        <a:t> (</a:t>
                      </a:r>
                      <a:r>
                        <a:rPr lang="en-US" sz="1600" dirty="0" smtClean="0"/>
                        <a:t>state exam and final work</a:t>
                      </a:r>
                      <a:r>
                        <a:rPr lang="ru-RU" sz="1600" dirty="0" smtClean="0"/>
                        <a:t>).</a:t>
                      </a:r>
                    </a:p>
                    <a:p>
                      <a:endParaRPr lang="ru-RU" sz="1600" dirty="0" smtClean="0"/>
                    </a:p>
                  </a:txBody>
                  <a:tcPr/>
                </a:tc>
              </a:tr>
            </a:tbl>
          </a:graphicData>
        </a:graphic>
      </p:graphicFrame>
    </p:spTree>
    <p:extLst>
      <p:ext uri="{BB962C8B-B14F-4D97-AF65-F5344CB8AC3E}">
        <p14:creationId xmlns:p14="http://schemas.microsoft.com/office/powerpoint/2010/main" val="231367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23850" y="1844675"/>
            <a:ext cx="8569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algn="just">
              <a:spcBef>
                <a:spcPct val="20000"/>
              </a:spcBef>
              <a:buSzPct val="300000"/>
              <a:tabLst>
                <a:tab pos="88900" algn="l"/>
              </a:tabLst>
            </a:pPr>
            <a:endParaRPr lang="ru-RU" sz="2000" b="1">
              <a:solidFill>
                <a:srgbClr val="292934"/>
              </a:solidFill>
              <a:latin typeface="Tahoma" pitchFamily="34" charset="0"/>
            </a:endParaRPr>
          </a:p>
        </p:txBody>
      </p:sp>
      <p:graphicFrame>
        <p:nvGraphicFramePr>
          <p:cNvPr id="167283" name="Group 371"/>
          <p:cNvGraphicFramePr>
            <a:graphicFrameLocks noGrp="1"/>
          </p:cNvGraphicFramePr>
          <p:nvPr>
            <p:extLst>
              <p:ext uri="{D42A27DB-BD31-4B8C-83A1-F6EECF244321}">
                <p14:modId xmlns:p14="http://schemas.microsoft.com/office/powerpoint/2010/main" val="4199975578"/>
              </p:ext>
            </p:extLst>
          </p:nvPr>
        </p:nvGraphicFramePr>
        <p:xfrm>
          <a:off x="671368" y="1365236"/>
          <a:ext cx="7559675" cy="1127660"/>
        </p:xfrm>
        <a:graphic>
          <a:graphicData uri="http://schemas.openxmlformats.org/drawingml/2006/table">
            <a:tbl>
              <a:tblPr>
                <a:tableStyleId>{284E427A-3D55-4303-BF80-6455036E1DE7}</a:tableStyleId>
              </a:tblPr>
              <a:tblGrid>
                <a:gridCol w="7559675"/>
              </a:tblGrid>
              <a:tr h="1127125">
                <a:tc>
                  <a:txBody>
                    <a:bodyPr/>
                    <a:lstStyle/>
                    <a:p>
                      <a:pPr marL="0" marR="0" lvl="0" indent="457200" algn="l" defTabSz="914400" rtl="0" eaLnBrk="1" fontAlgn="base" latinLnBrk="0" hangingPunct="1">
                        <a:lnSpc>
                          <a:spcPct val="100000"/>
                        </a:lnSpc>
                        <a:spcBef>
                          <a:spcPct val="20000"/>
                        </a:spcBef>
                        <a:spcAft>
                          <a:spcPct val="0"/>
                        </a:spcAft>
                        <a:buClrTx/>
                        <a:buSzPct val="300000"/>
                        <a:buFontTx/>
                        <a:buNone/>
                        <a:tabLst>
                          <a:tab pos="685800" algn="l"/>
                          <a:tab pos="914400" algn="l"/>
                        </a:tabLst>
                      </a:pPr>
                      <a:r>
                        <a:rPr kumimoji="0" lang="ru-RU" sz="1200" u="none" strike="noStrike" cap="none" normalizeH="0" baseline="0" dirty="0" smtClean="0">
                          <a:ln>
                            <a:noFill/>
                          </a:ln>
                          <a:effectLst/>
                        </a:rPr>
                        <a:t>                 </a:t>
                      </a:r>
                      <a:r>
                        <a:rPr kumimoji="0" lang="ru-RU" sz="2000" u="none" strike="noStrike" cap="none" normalizeH="0" baseline="0" dirty="0" smtClean="0">
                          <a:ln>
                            <a:noFill/>
                          </a:ln>
                          <a:effectLst/>
                        </a:rPr>
                        <a:t>			  </a:t>
                      </a:r>
                      <a:r>
                        <a:rPr kumimoji="0" lang="en-US" sz="2000" u="none" strike="noStrike" cap="none" normalizeH="0" baseline="0" dirty="0" smtClean="0">
                          <a:ln>
                            <a:noFill/>
                          </a:ln>
                          <a:effectLst/>
                        </a:rPr>
                        <a:t>Number of ECTS credits</a:t>
                      </a:r>
                      <a:endParaRPr kumimoji="0" lang="ru-RU" sz="2000" u="none" strike="noStrike" cap="none" normalizeH="0" baseline="0" dirty="0" smtClean="0">
                        <a:ln>
                          <a:noFill/>
                        </a:ln>
                        <a:effectLst/>
                      </a:endParaRPr>
                    </a:p>
                    <a:p>
                      <a:pPr marL="0" marR="0" lvl="0" indent="457200" algn="l" defTabSz="914400" rtl="0" eaLnBrk="1" fontAlgn="base" latinLnBrk="0" hangingPunct="1">
                        <a:lnSpc>
                          <a:spcPct val="100000"/>
                        </a:lnSpc>
                        <a:spcBef>
                          <a:spcPct val="20000"/>
                        </a:spcBef>
                        <a:spcAft>
                          <a:spcPct val="0"/>
                        </a:spcAft>
                        <a:buClrTx/>
                        <a:buSzPct val="300000"/>
                        <a:buFontTx/>
                        <a:buNone/>
                        <a:tabLst>
                          <a:tab pos="685800" algn="l"/>
                          <a:tab pos="914400" algn="l"/>
                        </a:tabLst>
                      </a:pPr>
                      <a:r>
                        <a:rPr kumimoji="0" lang="en-US" sz="2000" u="none" strike="noStrike" cap="none" normalizeH="0" baseline="0" dirty="0" smtClean="0">
                          <a:ln>
                            <a:noFill/>
                          </a:ln>
                          <a:effectLst/>
                        </a:rPr>
                        <a:t>Number of KZ credits </a:t>
                      </a:r>
                      <a:r>
                        <a:rPr kumimoji="0" lang="ru-RU" sz="2000" u="none" strike="noStrike" cap="none" normalizeH="0" baseline="0" dirty="0" smtClean="0">
                          <a:ln>
                            <a:noFill/>
                          </a:ln>
                          <a:effectLst/>
                        </a:rPr>
                        <a:t>=  ─────────────────── </a:t>
                      </a:r>
                    </a:p>
                    <a:p>
                      <a:pPr marL="0" marR="0" lvl="0" indent="457200" algn="l" defTabSz="914400" rtl="0" eaLnBrk="1" fontAlgn="base" latinLnBrk="0" hangingPunct="1">
                        <a:lnSpc>
                          <a:spcPct val="100000"/>
                        </a:lnSpc>
                        <a:spcBef>
                          <a:spcPct val="20000"/>
                        </a:spcBef>
                        <a:spcAft>
                          <a:spcPct val="0"/>
                        </a:spcAft>
                        <a:buClrTx/>
                        <a:buSzPct val="300000"/>
                        <a:buFontTx/>
                        <a:buNone/>
                        <a:tabLst>
                          <a:tab pos="685800" algn="l"/>
                          <a:tab pos="914400" algn="l"/>
                        </a:tabLst>
                      </a:pPr>
                      <a:r>
                        <a:rPr kumimoji="0" lang="ru-RU" sz="2000" u="none" strike="noStrike" cap="none" normalizeH="0" baseline="0" dirty="0" smtClean="0">
                          <a:ln>
                            <a:noFill/>
                          </a:ln>
                          <a:effectLst/>
                        </a:rPr>
                        <a:t>				                       1,8     (1,5) </a:t>
                      </a:r>
                      <a:endParaRPr kumimoji="0" lang="ru-RU" sz="2000" b="0" i="0" u="none" strike="noStrike" cap="none" normalizeH="0" baseline="0" dirty="0" smtClean="0">
                        <a:ln>
                          <a:noFill/>
                        </a:ln>
                        <a:solidFill>
                          <a:schemeClr val="tx1"/>
                        </a:solidFill>
                        <a:effectLst/>
                        <a:latin typeface="Tahoma" pitchFamily="34" charset="0"/>
                      </a:endParaRPr>
                    </a:p>
                  </a:txBody>
                  <a:tcPr marT="45670" marB="45670" anchor="ctr" horzOverflow="overflow"/>
                </a:tc>
              </a:tr>
            </a:tbl>
          </a:graphicData>
        </a:graphic>
      </p:graphicFrame>
      <p:sp>
        <p:nvSpPr>
          <p:cNvPr id="18442" name="Rectangle 18"/>
          <p:cNvSpPr>
            <a:spLocks noChangeArrowheads="1"/>
          </p:cNvSpPr>
          <p:nvPr/>
        </p:nvSpPr>
        <p:spPr bwMode="auto">
          <a:xfrm>
            <a:off x="115845" y="2921838"/>
            <a:ext cx="8785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ctr">
              <a:tabLst>
                <a:tab pos="685800" algn="l"/>
                <a:tab pos="914400" algn="l"/>
              </a:tabLst>
            </a:pPr>
            <a:r>
              <a:rPr lang="en-US" sz="2000" dirty="0" smtClean="0">
                <a:solidFill>
                  <a:srgbClr val="292934"/>
                </a:solidFill>
                <a:latin typeface="Tahoma" pitchFamily="34" charset="0"/>
                <a:cs typeface="Times New Roman" pitchFamily="18" charset="0"/>
              </a:rPr>
              <a:t>Transfer </a:t>
            </a:r>
            <a:r>
              <a:rPr lang="en-US" sz="2000" dirty="0">
                <a:solidFill>
                  <a:srgbClr val="292934"/>
                </a:solidFill>
                <a:latin typeface="Tahoma" pitchFamily="34" charset="0"/>
                <a:cs typeface="Times New Roman" pitchFamily="18" charset="0"/>
              </a:rPr>
              <a:t>of ECTS </a:t>
            </a:r>
            <a:r>
              <a:rPr lang="en-US" sz="2000" dirty="0" smtClean="0">
                <a:solidFill>
                  <a:srgbClr val="292934"/>
                </a:solidFill>
                <a:latin typeface="Tahoma" pitchFamily="34" charset="0"/>
                <a:cs typeface="Times New Roman" pitchFamily="18" charset="0"/>
              </a:rPr>
              <a:t>theoretical credits to </a:t>
            </a:r>
            <a:r>
              <a:rPr lang="en-US" sz="2000" dirty="0">
                <a:solidFill>
                  <a:srgbClr val="292934"/>
                </a:solidFill>
                <a:latin typeface="Tahoma" pitchFamily="34" charset="0"/>
                <a:cs typeface="Times New Roman" pitchFamily="18" charset="0"/>
              </a:rPr>
              <a:t>credits </a:t>
            </a:r>
            <a:r>
              <a:rPr lang="en-US" sz="2000" dirty="0" smtClean="0">
                <a:solidFill>
                  <a:srgbClr val="292934"/>
                </a:solidFill>
                <a:latin typeface="Tahoma" pitchFamily="34" charset="0"/>
                <a:cs typeface="Times New Roman" pitchFamily="18" charset="0"/>
              </a:rPr>
              <a:t>using </a:t>
            </a:r>
          </a:p>
          <a:p>
            <a:pPr indent="457200" algn="ctr">
              <a:tabLst>
                <a:tab pos="685800" algn="l"/>
                <a:tab pos="914400" algn="l"/>
              </a:tabLst>
            </a:pPr>
            <a:r>
              <a:rPr lang="en-US" sz="2000" dirty="0" smtClean="0">
                <a:solidFill>
                  <a:srgbClr val="292934"/>
                </a:solidFill>
                <a:latin typeface="Tahoma" pitchFamily="34" charset="0"/>
                <a:cs typeface="Times New Roman" pitchFamily="18" charset="0"/>
              </a:rPr>
              <a:t>the </a:t>
            </a:r>
            <a:r>
              <a:rPr lang="en-US" sz="2000" dirty="0">
                <a:solidFill>
                  <a:srgbClr val="292934"/>
                </a:solidFill>
                <a:latin typeface="Tahoma" pitchFamily="34" charset="0"/>
                <a:cs typeface="Times New Roman" pitchFamily="18" charset="0"/>
              </a:rPr>
              <a:t>conversion </a:t>
            </a:r>
            <a:r>
              <a:rPr lang="en-US" sz="2000" dirty="0" smtClean="0">
                <a:solidFill>
                  <a:srgbClr val="292934"/>
                </a:solidFill>
                <a:latin typeface="Tahoma" pitchFamily="34" charset="0"/>
                <a:cs typeface="Times New Roman" pitchFamily="18" charset="0"/>
              </a:rPr>
              <a:t>factors</a:t>
            </a:r>
            <a:endParaRPr lang="ru-RU" sz="2000" dirty="0">
              <a:solidFill>
                <a:srgbClr val="292934"/>
              </a:solidFill>
              <a:latin typeface="Tahoma" pitchFamily="34" charset="0"/>
            </a:endParaRPr>
          </a:p>
        </p:txBody>
      </p:sp>
      <p:graphicFrame>
        <p:nvGraphicFramePr>
          <p:cNvPr id="167276" name="Group 364"/>
          <p:cNvGraphicFramePr>
            <a:graphicFrameLocks noGrp="1"/>
          </p:cNvGraphicFramePr>
          <p:nvPr>
            <p:extLst>
              <p:ext uri="{D42A27DB-BD31-4B8C-83A1-F6EECF244321}">
                <p14:modId xmlns:p14="http://schemas.microsoft.com/office/powerpoint/2010/main" val="408073430"/>
              </p:ext>
            </p:extLst>
          </p:nvPr>
        </p:nvGraphicFramePr>
        <p:xfrm>
          <a:off x="395536" y="3717032"/>
          <a:ext cx="8569325" cy="2762887"/>
        </p:xfrm>
        <a:graphic>
          <a:graphicData uri="http://schemas.openxmlformats.org/drawingml/2006/table">
            <a:tbl>
              <a:tblPr>
                <a:tableStyleId>{5DA37D80-6434-44D0-A028-1B22A696006F}</a:tableStyleId>
              </a:tblPr>
              <a:tblGrid>
                <a:gridCol w="1965325"/>
                <a:gridCol w="1014413"/>
                <a:gridCol w="1017587"/>
                <a:gridCol w="1692275"/>
                <a:gridCol w="2879725"/>
              </a:tblGrid>
              <a:tr h="339725">
                <a:tc row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en-US" sz="1400" kern="1200" dirty="0" smtClean="0"/>
                        <a:t> Number of ECTS credits</a:t>
                      </a:r>
                      <a:endParaRPr lang="ru-RU" sz="1400" kern="1200" dirty="0" smtClean="0">
                        <a:solidFill>
                          <a:schemeClr val="tx1"/>
                        </a:solidFill>
                        <a:latin typeface="+mn-lt"/>
                        <a:ea typeface="+mn-ea"/>
                        <a:cs typeface="+mn-cs"/>
                      </a:endParaRPr>
                    </a:p>
                  </a:txBody>
                  <a:tcPr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en-US" sz="1400" kern="1200" dirty="0" smtClean="0"/>
                        <a:t>The result of division by:</a:t>
                      </a:r>
                      <a:endParaRPr lang="ru-RU" sz="1400" kern="1200" dirty="0" smtClean="0">
                        <a:solidFill>
                          <a:schemeClr val="tx1"/>
                        </a:solidFill>
                        <a:latin typeface="+mn-lt"/>
                        <a:ea typeface="+mn-ea"/>
                        <a:cs typeface="+mn-cs"/>
                      </a:endParaRPr>
                    </a:p>
                  </a:txBody>
                  <a:tcPr anchor="ctr" horzOverflow="overflow"/>
                </a:tc>
                <a:tc hMerge="1">
                  <a:txBody>
                    <a:bodyPr/>
                    <a:lstStyle/>
                    <a:p>
                      <a:endParaRPr lang="ru-RU"/>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en-US" sz="1400" kern="1200" dirty="0" smtClean="0"/>
                        <a:t>Number of KZ credits </a:t>
                      </a:r>
                      <a:endParaRPr lang="en-US" sz="1400" kern="1200" dirty="0" smtClean="0">
                        <a:solidFill>
                          <a:schemeClr val="tx1"/>
                        </a:solidFill>
                        <a:latin typeface="+mn-lt"/>
                        <a:ea typeface="+mn-ea"/>
                        <a:cs typeface="+mn-cs"/>
                      </a:endParaRPr>
                    </a:p>
                  </a:txBody>
                  <a:tcPr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en-US" sz="1600" b="1" kern="1200" dirty="0" smtClean="0">
                          <a:solidFill>
                            <a:srgbClr val="C00000"/>
                          </a:solidFill>
                        </a:rPr>
                        <a:t>Number of KZ credits without the workload of </a:t>
                      </a:r>
                      <a:r>
                        <a:rPr lang="ru-RU" sz="1600" b="1" kern="1200" dirty="0" smtClean="0">
                          <a:solidFill>
                            <a:srgbClr val="C00000"/>
                          </a:solidFill>
                        </a:rPr>
                        <a:t>ECTS</a:t>
                      </a:r>
                      <a:r>
                        <a:rPr lang="en-US" sz="1600" b="1" kern="1200" dirty="0" smtClean="0">
                          <a:solidFill>
                            <a:srgbClr val="C00000"/>
                          </a:solidFill>
                        </a:rPr>
                        <a:t> credit</a:t>
                      </a:r>
                      <a:endParaRPr lang="ru-RU" sz="1600" b="1" kern="1200" dirty="0" smtClean="0">
                        <a:solidFill>
                          <a:srgbClr val="C00000"/>
                        </a:solidFill>
                        <a:latin typeface="+mn-lt"/>
                        <a:ea typeface="+mn-ea"/>
                        <a:cs typeface="+mn-cs"/>
                      </a:endParaRPr>
                    </a:p>
                  </a:txBody>
                  <a:tcPr anchor="ctr" horzOverflow="overflow"/>
                </a:tc>
              </a:tr>
              <a:tr h="33813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на 1,8</a:t>
                      </a:r>
                      <a:endParaRPr lang="ru-RU" sz="1400" kern="1200" smtClean="0">
                        <a:solidFill>
                          <a:schemeClr val="tx1"/>
                        </a:solidFill>
                        <a:latin typeface="+mn-lt"/>
                        <a:ea typeface="+mn-ea"/>
                        <a:cs typeface="+mn-cs"/>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на 1,5</a:t>
                      </a:r>
                      <a:endParaRPr lang="ru-RU" sz="1400" kern="1200" smtClean="0">
                        <a:solidFill>
                          <a:schemeClr val="tx1"/>
                        </a:solidFill>
                        <a:latin typeface="+mn-lt"/>
                        <a:ea typeface="+mn-ea"/>
                        <a:cs typeface="+mn-cs"/>
                      </a:endParaRPr>
                    </a:p>
                  </a:txBody>
                  <a:tcPr anchor="ctr" horzOverflow="overflow"/>
                </a:tc>
                <a:tc vMerge="1">
                  <a:txBody>
                    <a:bodyPr/>
                    <a:lstStyle/>
                    <a:p>
                      <a:endParaRPr lang="ru-RU"/>
                    </a:p>
                  </a:txBody>
                  <a:tcPr/>
                </a:tc>
                <a:tc vMerge="1">
                  <a:txBody>
                    <a:bodyPr/>
                    <a:lstStyle/>
                    <a:p>
                      <a:endParaRPr lang="ru-RU"/>
                    </a:p>
                  </a:txBody>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1.1</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dirty="0" smtClean="0"/>
                        <a:t>1.3</a:t>
                      </a:r>
                      <a:endParaRPr lang="ru-RU" sz="1400" kern="1200" dirty="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1</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1</a:t>
                      </a:r>
                      <a:endParaRPr lang="ru-RU" sz="1400" kern="1200" smtClean="0">
                        <a:solidFill>
                          <a:schemeClr val="tx1"/>
                        </a:solidFill>
                        <a:latin typeface="+mn-lt"/>
                        <a:ea typeface="+mn-ea"/>
                        <a:cs typeface="+mn-cs"/>
                      </a:endParaRPr>
                    </a:p>
                  </a:txBody>
                  <a:tcPr anchor="ctr" horzOverflow="overflow"/>
                </a:tc>
              </a:tr>
              <a:tr h="36036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3</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1.7</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1-2</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dirty="0" smtClean="0"/>
                        <a:t>2</a:t>
                      </a:r>
                      <a:endParaRPr lang="ru-RU" sz="1400" kern="1200" dirty="0" smtClean="0">
                        <a:solidFill>
                          <a:schemeClr val="tx1"/>
                        </a:solidFill>
                        <a:latin typeface="+mn-lt"/>
                        <a:ea typeface="+mn-ea"/>
                        <a:cs typeface="+mn-cs"/>
                      </a:endParaRPr>
                    </a:p>
                  </a:txBody>
                  <a:tcPr anchor="ctr" horzOverflow="overflow"/>
                </a:tc>
              </a:tr>
              <a:tr h="3587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4</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2.2</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2.6</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a:t>
                      </a:r>
                      <a:endParaRPr lang="ru-RU" sz="1400" kern="1200" smtClean="0">
                        <a:solidFill>
                          <a:schemeClr val="tx1"/>
                        </a:solidFill>
                        <a:latin typeface="+mn-lt"/>
                        <a:ea typeface="+mn-ea"/>
                        <a:cs typeface="+mn-cs"/>
                      </a:endParaRPr>
                    </a:p>
                  </a:txBody>
                  <a:tcPr anchor="ctr" horzOverflow="overflow"/>
                </a:tc>
              </a:tr>
              <a:tr h="36036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5</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2.8</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3.3</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2-3</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3</a:t>
                      </a:r>
                      <a:endParaRPr lang="ru-RU" sz="1400" kern="1200" smtClean="0">
                        <a:solidFill>
                          <a:schemeClr val="tx1"/>
                        </a:solidFill>
                        <a:latin typeface="+mn-lt"/>
                        <a:ea typeface="+mn-ea"/>
                        <a:cs typeface="+mn-cs"/>
                      </a:endParaRPr>
                    </a:p>
                  </a:txBody>
                  <a:tcPr anchor="ctr" horzOverflow="overflow"/>
                </a:tc>
              </a:tr>
              <a:tr h="46672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dirty="0" smtClean="0"/>
                        <a:t>6</a:t>
                      </a:r>
                      <a:endParaRPr lang="ru-RU" sz="1400" kern="1200" dirty="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3.3</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4</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smtClean="0"/>
                        <a:t>3-4</a:t>
                      </a:r>
                      <a:endParaRPr lang="ru-RU" sz="1400" kern="1200" smtClean="0">
                        <a:solidFill>
                          <a:schemeClr val="tx1"/>
                        </a:solidFill>
                        <a:latin typeface="+mn-lt"/>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tab pos="685800" algn="l"/>
                          <a:tab pos="914400" algn="l"/>
                        </a:tabLst>
                      </a:pPr>
                      <a:r>
                        <a:rPr lang="ru-RU" sz="1400" kern="1200" dirty="0" smtClean="0"/>
                        <a:t>4</a:t>
                      </a:r>
                      <a:endParaRPr lang="ru-RU" sz="1400" kern="1200" dirty="0" smtClean="0">
                        <a:solidFill>
                          <a:schemeClr val="tx1"/>
                        </a:solidFill>
                        <a:latin typeface="+mn-lt"/>
                        <a:ea typeface="+mn-ea"/>
                        <a:cs typeface="+mn-cs"/>
                      </a:endParaRPr>
                    </a:p>
                  </a:txBody>
                  <a:tcPr anchor="ctr" horzOverflow="overflow"/>
                </a:tc>
              </a:tr>
            </a:tbl>
          </a:graphicData>
        </a:graphic>
      </p:graphicFrame>
      <p:sp>
        <p:nvSpPr>
          <p:cNvPr id="7" name="Rectangle 6"/>
          <p:cNvSpPr>
            <a:spLocks noChangeArrowheads="1"/>
          </p:cNvSpPr>
          <p:nvPr/>
        </p:nvSpPr>
        <p:spPr bwMode="auto">
          <a:xfrm>
            <a:off x="671368" y="331788"/>
            <a:ext cx="7885112" cy="1152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a:spcBef>
                <a:spcPct val="0"/>
              </a:spcBef>
            </a:pPr>
            <a:r>
              <a:rPr lang="en-US" sz="2800" b="1" cap="all" spc="-100" dirty="0">
                <a:solidFill>
                  <a:schemeClr val="tx2"/>
                </a:solidFill>
                <a:latin typeface="+mj-lt"/>
                <a:ea typeface="+mj-ea"/>
                <a:cs typeface="+mj-cs"/>
              </a:rPr>
              <a:t>TRANSFER </a:t>
            </a:r>
            <a:r>
              <a:rPr lang="en-US" sz="2800" b="1" cap="all" spc="-100" dirty="0" smtClean="0">
                <a:solidFill>
                  <a:schemeClr val="tx2"/>
                </a:solidFill>
                <a:latin typeface="+mj-lt"/>
                <a:ea typeface="+mj-ea"/>
                <a:cs typeface="+mj-cs"/>
              </a:rPr>
              <a:t>OF ECTS </a:t>
            </a:r>
            <a:r>
              <a:rPr lang="en-US" sz="2800" b="1" cap="all" spc="-100" dirty="0">
                <a:solidFill>
                  <a:schemeClr val="tx2"/>
                </a:solidFill>
                <a:latin typeface="+mj-lt"/>
                <a:ea typeface="+mj-ea"/>
                <a:cs typeface="+mj-cs"/>
              </a:rPr>
              <a:t>CREDITS </a:t>
            </a:r>
            <a:r>
              <a:rPr lang="en-US" sz="2800" b="1" cap="all" spc="-100" dirty="0" smtClean="0">
                <a:solidFill>
                  <a:schemeClr val="tx2"/>
                </a:solidFill>
                <a:latin typeface="+mj-lt"/>
                <a:ea typeface="+mj-ea"/>
                <a:cs typeface="+mj-cs"/>
              </a:rPr>
              <a:t>TO </a:t>
            </a:r>
            <a:r>
              <a:rPr lang="en-US" sz="2800" b="1" cap="all" spc="-100" dirty="0">
                <a:solidFill>
                  <a:schemeClr val="tx2"/>
                </a:solidFill>
                <a:latin typeface="+mj-lt"/>
                <a:ea typeface="+mj-ea"/>
                <a:cs typeface="+mj-cs"/>
              </a:rPr>
              <a:t>CREDITS OF </a:t>
            </a:r>
            <a:r>
              <a:rPr lang="en-US" sz="2800" b="1" cap="all" spc="-100" dirty="0" smtClean="0">
                <a:solidFill>
                  <a:schemeClr val="tx2"/>
                </a:solidFill>
                <a:latin typeface="+mj-lt"/>
                <a:ea typeface="+mj-ea"/>
                <a:cs typeface="+mj-cs"/>
              </a:rPr>
              <a:t>KAZAKHSTAN</a:t>
            </a:r>
            <a:endParaRPr lang="en-US" sz="2800" b="1" cap="all" spc="-100" dirty="0">
              <a:solidFill>
                <a:schemeClr val="tx2"/>
              </a:solidFill>
              <a:latin typeface="+mj-lt"/>
              <a:ea typeface="+mj-ea"/>
              <a:cs typeface="+mj-cs"/>
            </a:endParaRPr>
          </a:p>
        </p:txBody>
      </p:sp>
    </p:spTree>
    <p:extLst>
      <p:ext uri="{BB962C8B-B14F-4D97-AF65-F5344CB8AC3E}">
        <p14:creationId xmlns:p14="http://schemas.microsoft.com/office/powerpoint/2010/main" val="387491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051050" y="404813"/>
            <a:ext cx="6481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ru-RU">
              <a:solidFill>
                <a:srgbClr val="292934"/>
              </a:solidFill>
            </a:endParaRPr>
          </a:p>
        </p:txBody>
      </p:sp>
      <p:sp>
        <p:nvSpPr>
          <p:cNvPr id="15366" name="Rectangle 6"/>
          <p:cNvSpPr>
            <a:spLocks noChangeArrowheads="1"/>
          </p:cNvSpPr>
          <p:nvPr/>
        </p:nvSpPr>
        <p:spPr bwMode="auto">
          <a:xfrm>
            <a:off x="671368" y="331788"/>
            <a:ext cx="7885112" cy="1152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spcBef>
                <a:spcPct val="0"/>
              </a:spcBef>
            </a:pPr>
            <a:r>
              <a:rPr lang="en-US" sz="2800" b="1" cap="all" spc="-100" dirty="0" smtClean="0">
                <a:solidFill>
                  <a:schemeClr val="tx2"/>
                </a:solidFill>
                <a:latin typeface="+mj-lt"/>
                <a:ea typeface="+mj-ea"/>
                <a:cs typeface="+mj-cs"/>
              </a:rPr>
              <a:t>WORKLOAD of </a:t>
            </a:r>
            <a:r>
              <a:rPr lang="ru-RU" sz="2800" b="1" cap="all" spc="-100" dirty="0" smtClean="0">
                <a:solidFill>
                  <a:schemeClr val="tx2"/>
                </a:solidFill>
                <a:latin typeface="+mj-lt"/>
                <a:ea typeface="+mj-ea"/>
                <a:cs typeface="+mj-cs"/>
              </a:rPr>
              <a:t>ECTS</a:t>
            </a:r>
            <a:r>
              <a:rPr lang="en-US" sz="2800" b="1" cap="all" spc="-100" dirty="0" smtClean="0">
                <a:solidFill>
                  <a:schemeClr val="tx2"/>
                </a:solidFill>
                <a:latin typeface="+mj-lt"/>
                <a:ea typeface="+mj-ea"/>
                <a:cs typeface="+mj-cs"/>
              </a:rPr>
              <a:t> credits </a:t>
            </a:r>
            <a:r>
              <a:rPr lang="ru-RU" sz="2800" b="1" cap="all" spc="-100" dirty="0" smtClean="0">
                <a:solidFill>
                  <a:schemeClr val="tx2"/>
                </a:solidFill>
                <a:latin typeface="+mj-lt"/>
                <a:ea typeface="+mj-ea"/>
                <a:cs typeface="+mj-cs"/>
              </a:rPr>
              <a:t>   </a:t>
            </a:r>
            <a:endParaRPr lang="en-US" sz="2800" b="1" cap="all" spc="-100" dirty="0">
              <a:solidFill>
                <a:schemeClr val="tx2"/>
              </a:solidFill>
              <a:latin typeface="+mj-lt"/>
              <a:ea typeface="+mj-ea"/>
              <a:cs typeface="+mj-cs"/>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14" t="27033" r="43772" b="14571"/>
          <a:stretch/>
        </p:blipFill>
        <p:spPr bwMode="auto">
          <a:xfrm>
            <a:off x="107504" y="1268760"/>
            <a:ext cx="462226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1450873501"/>
              </p:ext>
            </p:extLst>
          </p:nvPr>
        </p:nvGraphicFramePr>
        <p:xfrm>
          <a:off x="4613924" y="1340768"/>
          <a:ext cx="4320480" cy="2773680"/>
        </p:xfrm>
        <a:graphic>
          <a:graphicData uri="http://schemas.openxmlformats.org/drawingml/2006/table">
            <a:tbl>
              <a:tblPr/>
              <a:tblGrid>
                <a:gridCol w="1428492"/>
                <a:gridCol w="2891988"/>
              </a:tblGrid>
              <a:tr h="1223645">
                <a:tc>
                  <a:txBody>
                    <a:bodyPr/>
                    <a:lstStyle/>
                    <a:p>
                      <a:pPr>
                        <a:spcAft>
                          <a:spcPts val="0"/>
                        </a:spcAft>
                      </a:pPr>
                      <a:endParaRPr lang="ru-RU" sz="1200" b="1" dirty="0" smtClean="0">
                        <a:effectLst/>
                        <a:latin typeface="Times New Roman"/>
                        <a:ea typeface="Times New Roman"/>
                      </a:endParaRPr>
                    </a:p>
                    <a:p>
                      <a:pPr>
                        <a:spcAft>
                          <a:spcPts val="0"/>
                        </a:spcAft>
                      </a:pPr>
                      <a:r>
                        <a:rPr lang="en-US" sz="1200" b="1" dirty="0" smtClean="0">
                          <a:effectLst/>
                          <a:latin typeface="Times New Roman"/>
                          <a:ea typeface="Times New Roman"/>
                        </a:rPr>
                        <a:t>Methods </a:t>
                      </a:r>
                      <a:r>
                        <a:rPr lang="en-US" sz="1200" b="1" dirty="0">
                          <a:effectLst/>
                          <a:latin typeface="Times New Roman"/>
                          <a:ea typeface="Times New Roman"/>
                        </a:rPr>
                        <a:t>of instruction/ forms of classroom activity</a:t>
                      </a:r>
                      <a:endParaRPr lang="ru-RU" sz="1800" dirty="0">
                        <a:effectLst/>
                        <a:latin typeface="Times New Roman"/>
                        <a:ea typeface="Times New Roman"/>
                      </a:endParaRPr>
                    </a:p>
                    <a:p>
                      <a:pPr>
                        <a:spcAft>
                          <a:spcPts val="0"/>
                        </a:spcAft>
                      </a:pPr>
                      <a:r>
                        <a:rPr lang="en-US" sz="1200" i="1" dirty="0">
                          <a:effectLst/>
                          <a:latin typeface="Times New Roman"/>
                          <a:ea typeface="Times New Roman"/>
                        </a:rPr>
                        <a:t> </a:t>
                      </a:r>
                      <a:endParaRPr lang="ru-RU" sz="1800" dirty="0">
                        <a:effectLst/>
                        <a:latin typeface="Times New Roman"/>
                        <a:ea typeface="Times New Roman"/>
                      </a:endParaRPr>
                    </a:p>
                    <a:p>
                      <a:pPr marL="45720">
                        <a:spcAft>
                          <a:spcPts val="0"/>
                        </a:spcAft>
                      </a:pPr>
                      <a:r>
                        <a:rPr lang="en-US" sz="1200" i="1" dirty="0">
                          <a:effectLst/>
                          <a:latin typeface="Times New Roman"/>
                          <a:ea typeface="Times New Roman"/>
                        </a:rPr>
                        <a:t>Meetings in a classroom </a:t>
                      </a:r>
                      <a:endParaRPr lang="ru-RU" sz="1800" dirty="0">
                        <a:effectLst/>
                        <a:latin typeface="Times New Roman"/>
                        <a:ea typeface="Times New Roman"/>
                      </a:endParaRPr>
                    </a:p>
                    <a:p>
                      <a:pPr marL="45720">
                        <a:spcAft>
                          <a:spcPts val="0"/>
                        </a:spcAft>
                      </a:pPr>
                      <a:r>
                        <a:rPr lang="en-US" sz="1200" i="1" dirty="0">
                          <a:effectLst/>
                          <a:latin typeface="Times New Roman"/>
                          <a:ea typeface="Times New Roman"/>
                        </a:rPr>
                        <a:t>Exercises</a:t>
                      </a:r>
                      <a:endParaRPr lang="ru-RU" sz="1800" dirty="0">
                        <a:effectLst/>
                        <a:latin typeface="Times New Roman"/>
                        <a:ea typeface="Times New Roman"/>
                      </a:endParaRPr>
                    </a:p>
                    <a:p>
                      <a:pPr marL="45720">
                        <a:spcAft>
                          <a:spcPts val="0"/>
                        </a:spcAft>
                      </a:pPr>
                      <a:r>
                        <a:rPr lang="en-US" sz="1200" i="1" dirty="0">
                          <a:effectLst/>
                          <a:latin typeface="Times New Roman"/>
                          <a:ea typeface="Times New Roman"/>
                        </a:rPr>
                        <a:t>Group work </a:t>
                      </a:r>
                      <a:endParaRPr lang="ru-RU" sz="1800" dirty="0">
                        <a:effectLst/>
                        <a:latin typeface="Times New Roman"/>
                        <a:ea typeface="Times New Roman"/>
                      </a:endParaRPr>
                    </a:p>
                    <a:p>
                      <a:pPr marL="45720">
                        <a:spcAft>
                          <a:spcPts val="0"/>
                        </a:spcAft>
                      </a:pPr>
                      <a:r>
                        <a:rPr lang="en-US" sz="1200" i="1" dirty="0">
                          <a:effectLst/>
                          <a:latin typeface="Times New Roman"/>
                          <a:ea typeface="Times New Roman"/>
                        </a:rPr>
                        <a:t>Discussions </a:t>
                      </a:r>
                      <a:endParaRPr lang="ru-RU" sz="1800" dirty="0">
                        <a:effectLst/>
                        <a:latin typeface="Times New Roman"/>
                        <a:ea typeface="Times New Roman"/>
                      </a:endParaRPr>
                    </a:p>
                    <a:p>
                      <a:pPr marL="45720">
                        <a:spcAft>
                          <a:spcPts val="0"/>
                        </a:spcAft>
                      </a:pPr>
                      <a:r>
                        <a:rPr lang="en-US" sz="1200" i="1" dirty="0">
                          <a:effectLst/>
                          <a:latin typeface="Times New Roman"/>
                          <a:ea typeface="Times New Roman"/>
                        </a:rPr>
                        <a:t> </a:t>
                      </a:r>
                      <a:endParaRPr lang="ru-RU" sz="18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85858"/>
                      </a:solidFill>
                      <a:prstDash val="solid"/>
                      <a:round/>
                      <a:headEnd type="none" w="med" len="med"/>
                      <a:tailEnd type="none" w="med" len="med"/>
                    </a:lnB>
                  </a:tcPr>
                </a:tc>
                <a:tc>
                  <a:txBody>
                    <a:bodyPr/>
                    <a:lstStyle/>
                    <a:p>
                      <a:pPr>
                        <a:spcAft>
                          <a:spcPts val="0"/>
                        </a:spcAft>
                      </a:pPr>
                      <a:r>
                        <a:rPr lang="en-US" sz="1400" b="1" dirty="0">
                          <a:effectLst/>
                          <a:latin typeface="Times New Roman"/>
                          <a:ea typeface="Times New Roman"/>
                        </a:rPr>
                        <a:t> </a:t>
                      </a:r>
                      <a:endParaRPr lang="ru-RU" sz="1400" b="1" dirty="0" smtClean="0">
                        <a:effectLst/>
                        <a:latin typeface="Times New Roman"/>
                        <a:ea typeface="Times New Roman"/>
                      </a:endParaRPr>
                    </a:p>
                    <a:p>
                      <a:pPr>
                        <a:spcAft>
                          <a:spcPts val="0"/>
                        </a:spcAft>
                      </a:pPr>
                      <a:r>
                        <a:rPr lang="en-US" sz="1400" b="1" dirty="0" smtClean="0">
                          <a:effectLst/>
                          <a:latin typeface="Times New Roman"/>
                          <a:ea typeface="Times New Roman"/>
                        </a:rPr>
                        <a:t>ECTS </a:t>
                      </a:r>
                      <a:r>
                        <a:rPr lang="en-US" sz="1400" b="1" dirty="0">
                          <a:effectLst/>
                          <a:latin typeface="Times New Roman"/>
                          <a:ea typeface="Times New Roman"/>
                        </a:rPr>
                        <a:t>points in relation to student’s duties</a:t>
                      </a:r>
                      <a:endParaRPr lang="ru-RU" sz="1400" dirty="0">
                        <a:effectLst/>
                        <a:latin typeface="Times New Roman"/>
                        <a:ea typeface="Times New Roman"/>
                      </a:endParaRPr>
                    </a:p>
                    <a:p>
                      <a:pPr>
                        <a:spcAft>
                          <a:spcPts val="0"/>
                        </a:spcAft>
                      </a:pPr>
                      <a:r>
                        <a:rPr lang="en-US" sz="1400" i="1" dirty="0">
                          <a:effectLst/>
                          <a:latin typeface="Times New Roman"/>
                          <a:ea typeface="Times New Roman"/>
                        </a:rPr>
                        <a:t> </a:t>
                      </a:r>
                      <a:endParaRPr lang="ru-RU" sz="1400" dirty="0">
                        <a:effectLst/>
                        <a:latin typeface="Times New Roman"/>
                        <a:ea typeface="Times New Roman"/>
                      </a:endParaRPr>
                    </a:p>
                    <a:p>
                      <a:pPr algn="ctr">
                        <a:spcAft>
                          <a:spcPts val="0"/>
                        </a:spcAft>
                      </a:pPr>
                      <a:r>
                        <a:rPr lang="en-US" sz="1400" dirty="0">
                          <a:effectLst/>
                          <a:latin typeface="Times New Roman"/>
                          <a:ea typeface="Times New Roman"/>
                        </a:rPr>
                        <a:t>History of British and Irish Literature </a:t>
                      </a:r>
                      <a:r>
                        <a:rPr lang="ru-RU" sz="1400" dirty="0" smtClean="0">
                          <a:effectLst/>
                          <a:latin typeface="Times New Roman"/>
                          <a:ea typeface="Times New Roman"/>
                        </a:rPr>
                        <a:t>-</a:t>
                      </a:r>
                      <a:r>
                        <a:rPr lang="ru-RU" sz="1400" b="1" dirty="0" smtClean="0">
                          <a:solidFill>
                            <a:srgbClr val="C00000"/>
                          </a:solidFill>
                          <a:effectLst/>
                          <a:latin typeface="Times New Roman"/>
                          <a:ea typeface="Times New Roman"/>
                        </a:rPr>
                        <a:t>3 </a:t>
                      </a:r>
                      <a:r>
                        <a:rPr lang="en-US" sz="1400" b="1" dirty="0" smtClean="0">
                          <a:solidFill>
                            <a:srgbClr val="C00000"/>
                          </a:solidFill>
                          <a:effectLst/>
                          <a:latin typeface="Times New Roman"/>
                          <a:ea typeface="Times New Roman"/>
                        </a:rPr>
                        <a:t>ECTS</a:t>
                      </a:r>
                      <a:endParaRPr lang="ru-RU" sz="1400" b="1" dirty="0" smtClean="0">
                        <a:solidFill>
                          <a:srgbClr val="C00000"/>
                        </a:solidFill>
                        <a:effectLst/>
                        <a:latin typeface="Times New Roman"/>
                        <a:ea typeface="Times New Roman"/>
                      </a:endParaRPr>
                    </a:p>
                    <a:p>
                      <a:pPr>
                        <a:spcAft>
                          <a:spcPts val="0"/>
                        </a:spcAft>
                      </a:pPr>
                      <a:endParaRPr lang="ru-RU" sz="1400" dirty="0">
                        <a:effectLst/>
                        <a:latin typeface="Times New Roman"/>
                        <a:ea typeface="Times New Roman"/>
                      </a:endParaRPr>
                    </a:p>
                    <a:p>
                      <a:pPr marL="171450" indent="-171450">
                        <a:spcAft>
                          <a:spcPts val="0"/>
                        </a:spcAft>
                        <a:buFont typeface="Arial" pitchFamily="34" charset="0"/>
                        <a:buChar char="•"/>
                      </a:pPr>
                      <a:r>
                        <a:rPr lang="en-US" sz="1400" i="1" dirty="0">
                          <a:effectLst/>
                          <a:latin typeface="Times New Roman"/>
                          <a:ea typeface="Times New Roman"/>
                        </a:rPr>
                        <a:t>1 ECTS point - </a:t>
                      </a:r>
                      <a:r>
                        <a:rPr lang="en-US" sz="1400" b="1" i="1" dirty="0">
                          <a:effectLst/>
                          <a:latin typeface="Times New Roman"/>
                          <a:ea typeface="Times New Roman"/>
                        </a:rPr>
                        <a:t>30</a:t>
                      </a:r>
                      <a:r>
                        <a:rPr lang="en-US" sz="1400" i="1" dirty="0">
                          <a:effectLst/>
                          <a:latin typeface="Times New Roman"/>
                          <a:ea typeface="Times New Roman"/>
                        </a:rPr>
                        <a:t> hours of </a:t>
                      </a:r>
                      <a:r>
                        <a:rPr lang="en-US" sz="1400" i="1" dirty="0" smtClean="0">
                          <a:effectLst/>
                          <a:latin typeface="Times New Roman"/>
                          <a:ea typeface="Times New Roman"/>
                        </a:rPr>
                        <a:t>meetings</a:t>
                      </a:r>
                      <a:endParaRPr lang="ru-RU" sz="1400" i="0" dirty="0" smtClean="0">
                        <a:effectLst/>
                        <a:latin typeface="Times New Roman"/>
                        <a:ea typeface="Times New Roman"/>
                      </a:endParaRPr>
                    </a:p>
                    <a:p>
                      <a:pPr marL="171450" indent="-171450">
                        <a:spcAft>
                          <a:spcPts val="0"/>
                        </a:spcAft>
                        <a:buFont typeface="Arial" pitchFamily="34" charset="0"/>
                        <a:buChar char="•"/>
                      </a:pPr>
                      <a:r>
                        <a:rPr lang="ru-RU" sz="1400" i="1" dirty="0" smtClean="0">
                          <a:effectLst/>
                          <a:latin typeface="Times New Roman"/>
                          <a:ea typeface="Times New Roman"/>
                        </a:rPr>
                        <a:t>1 </a:t>
                      </a:r>
                      <a:r>
                        <a:rPr lang="en-US" sz="1400" i="1" dirty="0" smtClean="0">
                          <a:effectLst/>
                          <a:latin typeface="Times New Roman"/>
                          <a:ea typeface="Times New Roman"/>
                        </a:rPr>
                        <a:t>ECTS </a:t>
                      </a:r>
                      <a:r>
                        <a:rPr lang="en-US" sz="1400" i="1" dirty="0">
                          <a:effectLst/>
                          <a:latin typeface="Times New Roman"/>
                          <a:ea typeface="Times New Roman"/>
                        </a:rPr>
                        <a:t>point-  </a:t>
                      </a:r>
                      <a:r>
                        <a:rPr lang="en-US" sz="1400" b="1" i="1" dirty="0">
                          <a:effectLst/>
                          <a:latin typeface="Times New Roman"/>
                          <a:ea typeface="Times New Roman"/>
                        </a:rPr>
                        <a:t>10</a:t>
                      </a:r>
                      <a:r>
                        <a:rPr lang="en-US" sz="1400" i="1" dirty="0">
                          <a:effectLst/>
                          <a:latin typeface="Times New Roman"/>
                          <a:ea typeface="Times New Roman"/>
                        </a:rPr>
                        <a:t> hours of preparing for </a:t>
                      </a:r>
                      <a:r>
                        <a:rPr lang="en-US" sz="1400" i="1" dirty="0" smtClean="0">
                          <a:effectLst/>
                          <a:latin typeface="Times New Roman"/>
                          <a:ea typeface="Times New Roman"/>
                        </a:rPr>
                        <a:t>classes,</a:t>
                      </a:r>
                      <a:r>
                        <a:rPr lang="ru-RU" sz="1400" i="1" baseline="0" dirty="0" smtClean="0">
                          <a:effectLst/>
                          <a:latin typeface="Times New Roman"/>
                          <a:ea typeface="Times New Roman"/>
                        </a:rPr>
                        <a:t> </a:t>
                      </a:r>
                      <a:r>
                        <a:rPr lang="en-US" sz="1400" b="1" i="1" dirty="0" smtClean="0">
                          <a:effectLst/>
                          <a:latin typeface="Times New Roman"/>
                          <a:ea typeface="Times New Roman"/>
                        </a:rPr>
                        <a:t>15</a:t>
                      </a:r>
                      <a:r>
                        <a:rPr lang="en-US" sz="1400" i="1" dirty="0" smtClean="0">
                          <a:effectLst/>
                          <a:latin typeface="Times New Roman"/>
                          <a:ea typeface="Times New Roman"/>
                        </a:rPr>
                        <a:t> </a:t>
                      </a:r>
                      <a:r>
                        <a:rPr lang="en-US" sz="1400" i="1" dirty="0">
                          <a:effectLst/>
                          <a:latin typeface="Times New Roman"/>
                          <a:ea typeface="Times New Roman"/>
                        </a:rPr>
                        <a:t>hours of tutorials</a:t>
                      </a:r>
                      <a:endParaRPr lang="ru-RU" sz="1400" dirty="0">
                        <a:effectLst/>
                        <a:latin typeface="Times New Roman"/>
                        <a:ea typeface="Times New Roman"/>
                      </a:endParaRPr>
                    </a:p>
                    <a:p>
                      <a:pPr marL="171450" indent="-171450">
                        <a:spcAft>
                          <a:spcPts val="0"/>
                        </a:spcAft>
                        <a:buFont typeface="Arial" pitchFamily="34" charset="0"/>
                        <a:buChar char="•"/>
                      </a:pPr>
                      <a:r>
                        <a:rPr lang="en-US" sz="1400" i="1" dirty="0">
                          <a:effectLst/>
                          <a:latin typeface="Times New Roman"/>
                          <a:ea typeface="Times New Roman"/>
                        </a:rPr>
                        <a:t>1 ECTS point -</a:t>
                      </a:r>
                      <a:r>
                        <a:rPr lang="en-US" sz="1400" b="1" i="1" dirty="0">
                          <a:effectLst/>
                          <a:latin typeface="Times New Roman"/>
                          <a:ea typeface="Times New Roman"/>
                        </a:rPr>
                        <a:t>25 </a:t>
                      </a:r>
                      <a:r>
                        <a:rPr lang="en-US" sz="1400" i="1" dirty="0">
                          <a:effectLst/>
                          <a:latin typeface="Times New Roman"/>
                          <a:ea typeface="Times New Roman"/>
                        </a:rPr>
                        <a:t>hours of preparing for a test and speech </a:t>
                      </a:r>
                      <a:endParaRPr lang="ru-RU" sz="14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85858"/>
                      </a:solidFill>
                      <a:prstDash val="solid"/>
                      <a:round/>
                      <a:headEnd type="none" w="med" len="med"/>
                      <a:tailEnd type="none" w="med" len="med"/>
                    </a:lnB>
                    <a:solidFill>
                      <a:srgbClr val="FFFFFF"/>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263377378"/>
              </p:ext>
            </p:extLst>
          </p:nvPr>
        </p:nvGraphicFramePr>
        <p:xfrm>
          <a:off x="4499992" y="4437112"/>
          <a:ext cx="4464496" cy="2019237"/>
        </p:xfrm>
        <a:graphic>
          <a:graphicData uri="http://schemas.openxmlformats.org/drawingml/2006/table">
            <a:tbl>
              <a:tblPr firstRow="1" bandRow="1">
                <a:tableStyleId>{93296810-A885-4BE3-A3E7-6D5BEEA58F35}</a:tableStyleId>
              </a:tblPr>
              <a:tblGrid>
                <a:gridCol w="1152128"/>
                <a:gridCol w="1008113"/>
                <a:gridCol w="1224136"/>
                <a:gridCol w="1080119"/>
              </a:tblGrid>
              <a:tr h="504056">
                <a:tc>
                  <a:txBody>
                    <a:bodyPr/>
                    <a:lstStyle/>
                    <a:p>
                      <a:r>
                        <a:rPr lang="en-US" sz="1050" b="1" baseline="0" dirty="0" smtClean="0"/>
                        <a:t>Workload in credits</a:t>
                      </a:r>
                      <a:endParaRPr lang="ru-RU" sz="1050" b="1" dirty="0"/>
                    </a:p>
                  </a:txBody>
                  <a:tcPr/>
                </a:tc>
                <a:tc>
                  <a:txBody>
                    <a:bodyPr/>
                    <a:lstStyle/>
                    <a:p>
                      <a:r>
                        <a:rPr lang="en-US" sz="1050" b="1" dirty="0" smtClean="0"/>
                        <a:t>Total hours</a:t>
                      </a:r>
                      <a:endParaRPr lang="ru-RU" sz="1050" b="1" dirty="0"/>
                    </a:p>
                  </a:txBody>
                  <a:tcPr/>
                </a:tc>
                <a:tc>
                  <a:txBody>
                    <a:bodyPr/>
                    <a:lstStyle/>
                    <a:p>
                      <a:r>
                        <a:rPr lang="en-US" sz="1050" b="1" dirty="0" smtClean="0"/>
                        <a:t>Classroom work, hours</a:t>
                      </a:r>
                      <a:endParaRPr lang="ru-RU" sz="1050" b="1" dirty="0"/>
                    </a:p>
                  </a:txBody>
                  <a:tcPr/>
                </a:tc>
                <a:tc>
                  <a:txBody>
                    <a:bodyPr/>
                    <a:lstStyle/>
                    <a:p>
                      <a:r>
                        <a:rPr lang="en-US" sz="1050" b="1" dirty="0" smtClean="0"/>
                        <a:t>Self-study</a:t>
                      </a:r>
                      <a:r>
                        <a:rPr lang="ru-RU" sz="1050" b="1" dirty="0" smtClean="0"/>
                        <a:t>,</a:t>
                      </a:r>
                      <a:r>
                        <a:rPr lang="ru-RU" sz="1050" b="1" baseline="0" dirty="0" smtClean="0"/>
                        <a:t> </a:t>
                      </a:r>
                      <a:r>
                        <a:rPr lang="en-US" sz="1050" b="1" baseline="0" dirty="0" smtClean="0"/>
                        <a:t>hours</a:t>
                      </a:r>
                      <a:endParaRPr lang="ru-RU" sz="1050" b="1" dirty="0" smtClean="0"/>
                    </a:p>
                    <a:p>
                      <a:endParaRPr lang="ru-RU" sz="105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t>1 </a:t>
                      </a:r>
                      <a:r>
                        <a:rPr lang="en-US" sz="1100" b="1" dirty="0" smtClean="0"/>
                        <a:t>credit</a:t>
                      </a:r>
                      <a:endParaRPr lang="ru-RU" sz="1100" b="1" dirty="0"/>
                    </a:p>
                  </a:txBody>
                  <a:tcPr/>
                </a:tc>
                <a:tc>
                  <a:txBody>
                    <a:bodyPr/>
                    <a:lstStyle/>
                    <a:p>
                      <a:pPr algn="ctr"/>
                      <a:r>
                        <a:rPr lang="ru-RU" sz="1200" b="1" dirty="0" smtClean="0"/>
                        <a:t>45 </a:t>
                      </a:r>
                      <a:endParaRPr lang="ru-RU"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t>15</a:t>
                      </a:r>
                      <a:endParaRPr lang="ru-RU"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t>30</a:t>
                      </a:r>
                      <a:endParaRPr lang="ru-RU" sz="12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kern="1200" dirty="0" smtClean="0"/>
                        <a:t>2 </a:t>
                      </a:r>
                      <a:r>
                        <a:rPr lang="en-US" sz="1100" b="1" dirty="0" smtClean="0"/>
                        <a:t>credit</a:t>
                      </a:r>
                      <a:endParaRPr lang="ru-RU" sz="1100" b="1" dirty="0" smtClean="0"/>
                    </a:p>
                  </a:txBody>
                  <a:tcPr/>
                </a:tc>
                <a:tc>
                  <a:txBody>
                    <a:bodyPr/>
                    <a:lstStyle/>
                    <a:p>
                      <a:pPr algn="ctr"/>
                      <a:r>
                        <a:rPr lang="ru-RU" sz="1200" b="1" dirty="0" smtClean="0"/>
                        <a:t>90</a:t>
                      </a:r>
                      <a:endParaRPr lang="ru-RU" sz="1200" b="1" dirty="0"/>
                    </a:p>
                  </a:txBody>
                  <a:tcPr/>
                </a:tc>
                <a:tc>
                  <a:txBody>
                    <a:bodyPr/>
                    <a:lstStyle/>
                    <a:p>
                      <a:pPr algn="ctr"/>
                      <a:r>
                        <a:rPr lang="ru-RU" sz="1200" b="1" dirty="0" smtClean="0"/>
                        <a:t>30</a:t>
                      </a:r>
                      <a:endParaRPr lang="ru-RU" sz="1200" b="1" dirty="0"/>
                    </a:p>
                  </a:txBody>
                  <a:tcPr/>
                </a:tc>
                <a:tc>
                  <a:txBody>
                    <a:bodyPr/>
                    <a:lstStyle/>
                    <a:p>
                      <a:pPr algn="ctr"/>
                      <a:r>
                        <a:rPr lang="ru-RU" sz="1200" b="1" dirty="0" smtClean="0"/>
                        <a:t>60</a:t>
                      </a:r>
                      <a:endParaRPr lang="ru-RU" sz="1200" b="1" dirty="0"/>
                    </a:p>
                  </a:txBody>
                  <a:tcPr/>
                </a:tc>
              </a:tr>
              <a:tr h="335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t>3 </a:t>
                      </a:r>
                      <a:r>
                        <a:rPr lang="en-US" sz="1100" b="1" dirty="0" smtClean="0"/>
                        <a:t>credit</a:t>
                      </a:r>
                      <a:endParaRPr lang="ru-RU" sz="1100" b="1" dirty="0" smtClean="0"/>
                    </a:p>
                  </a:txBody>
                  <a:tcPr/>
                </a:tc>
                <a:tc>
                  <a:txBody>
                    <a:bodyPr/>
                    <a:lstStyle/>
                    <a:p>
                      <a:pPr algn="ctr"/>
                      <a:r>
                        <a:rPr lang="ru-RU" sz="1200" b="1" dirty="0" smtClean="0"/>
                        <a:t>135</a:t>
                      </a:r>
                      <a:endParaRPr lang="ru-RU"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t>45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t>90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t>4 </a:t>
                      </a:r>
                      <a:r>
                        <a:rPr lang="en-US" sz="1100" b="1" dirty="0" smtClean="0"/>
                        <a:t>credit</a:t>
                      </a:r>
                      <a:endParaRPr lang="ru-RU" sz="1100" b="1" dirty="0" smtClean="0"/>
                    </a:p>
                  </a:txBody>
                  <a:tcPr/>
                </a:tc>
                <a:tc>
                  <a:txBody>
                    <a:bodyPr/>
                    <a:lstStyle/>
                    <a:p>
                      <a:pPr algn="ctr"/>
                      <a:r>
                        <a:rPr lang="ru-RU" sz="1200" b="1" dirty="0" smtClean="0"/>
                        <a:t>180</a:t>
                      </a:r>
                      <a:endParaRPr lang="ru-RU"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t>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t>120</a:t>
                      </a:r>
                    </a:p>
                  </a:txBody>
                  <a:tcPr/>
                </a:tc>
              </a:tr>
            </a:tbl>
          </a:graphicData>
        </a:graphic>
      </p:graphicFrame>
    </p:spTree>
    <p:extLst>
      <p:ext uri="{BB962C8B-B14F-4D97-AF65-F5344CB8AC3E}">
        <p14:creationId xmlns:p14="http://schemas.microsoft.com/office/powerpoint/2010/main" val="26327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3486</TotalTime>
  <Words>1560</Words>
  <Application>Microsoft Office PowerPoint</Application>
  <PresentationFormat>Экран (4:3)</PresentationFormat>
  <Paragraphs>313</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18</vt:i4>
      </vt:variant>
    </vt:vector>
  </HeadingPairs>
  <TitlesOfParts>
    <vt:vector size="27" baseType="lpstr">
      <vt:lpstr>Arial</vt:lpstr>
      <vt:lpstr>Arial Cyr</vt:lpstr>
      <vt:lpstr>Calibri</vt:lpstr>
      <vt:lpstr>Tahoma</vt:lpstr>
      <vt:lpstr>Times New Roman</vt:lpstr>
      <vt:lpstr>Verdana</vt:lpstr>
      <vt:lpstr>Wingdings</vt:lpstr>
      <vt:lpstr>Ясность</vt:lpstr>
      <vt:lpstr>1_Ясность</vt:lpstr>
      <vt:lpstr>Experience OF al-farabi kazakh national university in the implementation of the European credit transfer system: workload of student and teacher in the ects format </vt:lpstr>
      <vt:lpstr>ECTS is projected on</vt:lpstr>
      <vt:lpstr>ECTS METHODOLOGY AND RECOMMENDATIONS</vt:lpstr>
      <vt:lpstr>LINK BETWEEN COMPETENCES AND NUMBER OF ECTS CREDITS</vt:lpstr>
      <vt:lpstr>ECTS METHODOLOGY AND RECOMMENDATIONS</vt:lpstr>
      <vt:lpstr>ECTS METHODOLOGY AND RECOMMENDATIONS</vt:lpstr>
      <vt:lpstr>Презентация PowerPoint</vt:lpstr>
      <vt:lpstr>Презентация PowerPoint</vt:lpstr>
      <vt:lpstr>Презентация PowerPoint</vt:lpstr>
      <vt:lpstr>SCHEME OF WORKLOAD CALCULATION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Хикметов Аскар</dc:creator>
  <cp:lastModifiedBy>Эрасмус</cp:lastModifiedBy>
  <cp:revision>107</cp:revision>
  <cp:lastPrinted>2016-03-29T10:49:53Z</cp:lastPrinted>
  <dcterms:created xsi:type="dcterms:W3CDTF">2016-03-25T08:55:06Z</dcterms:created>
  <dcterms:modified xsi:type="dcterms:W3CDTF">2016-04-12T14:48:36Z</dcterms:modified>
</cp:coreProperties>
</file>