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8"/>
  </p:notesMasterIdLst>
  <p:sldIdLst>
    <p:sldId id="279" r:id="rId3"/>
    <p:sldId id="294" r:id="rId4"/>
    <p:sldId id="297" r:id="rId5"/>
    <p:sldId id="296" r:id="rId6"/>
    <p:sldId id="298" r:id="rId7"/>
    <p:sldId id="299" r:id="rId8"/>
    <p:sldId id="307" r:id="rId9"/>
    <p:sldId id="308" r:id="rId10"/>
    <p:sldId id="324" r:id="rId11"/>
    <p:sldId id="309" r:id="rId12"/>
    <p:sldId id="306" r:id="rId13"/>
    <p:sldId id="310" r:id="rId14"/>
    <p:sldId id="323" r:id="rId15"/>
    <p:sldId id="311" r:id="rId16"/>
    <p:sldId id="312" r:id="rId17"/>
    <p:sldId id="317" r:id="rId18"/>
    <p:sldId id="320" r:id="rId19"/>
    <p:sldId id="314" r:id="rId20"/>
    <p:sldId id="318" r:id="rId21"/>
    <p:sldId id="321" r:id="rId22"/>
    <p:sldId id="313" r:id="rId23"/>
    <p:sldId id="319" r:id="rId24"/>
    <p:sldId id="322" r:id="rId25"/>
    <p:sldId id="325" r:id="rId26"/>
    <p:sldId id="300" r:id="rId27"/>
    <p:sldId id="301" r:id="rId28"/>
    <p:sldId id="287" r:id="rId29"/>
    <p:sldId id="315" r:id="rId30"/>
    <p:sldId id="326" r:id="rId31"/>
    <p:sldId id="278" r:id="rId32"/>
    <p:sldId id="280" r:id="rId33"/>
    <p:sldId id="302" r:id="rId34"/>
    <p:sldId id="303" r:id="rId35"/>
    <p:sldId id="304" r:id="rId36"/>
    <p:sldId id="305" r:id="rId3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900C6-9F27-4090-B3F7-4B98B92FAD6A}" type="datetimeFigureOut">
              <a:rPr lang="nl-NL" smtClean="0"/>
              <a:t>15-4-2016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8094D-DFBE-4738-A4F9-DAD941AF82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8577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25AAD51-F834-494A-9632-04CB71AAA057}" type="slidenum">
              <a:rPr lang="en-US" altLang="nl-NL" sz="1200" smtClean="0">
                <a:solidFill>
                  <a:prstClr val="black"/>
                </a:solidFill>
              </a:rPr>
              <a:pPr/>
              <a:t>1</a:t>
            </a:fld>
            <a:endParaRPr lang="en-US" altLang="nl-NL" sz="1200" smtClean="0">
              <a:solidFill>
                <a:prstClr val="black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smtClean="0">
                <a:ea typeface="ＭＳ Ｐゴシック" pitchFamily="34" charset="-128"/>
              </a:rPr>
              <a:t>Titelblad presentatie</a:t>
            </a:r>
          </a:p>
        </p:txBody>
      </p:sp>
    </p:spTree>
    <p:extLst>
      <p:ext uri="{BB962C8B-B14F-4D97-AF65-F5344CB8AC3E}">
        <p14:creationId xmlns:p14="http://schemas.microsoft.com/office/powerpoint/2010/main" val="346111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BCBF-0044-46A7-85E5-5B1FF3DDCFC6}" type="datetimeFigureOut">
              <a:rPr lang="nl-NL" smtClean="0"/>
              <a:t>15-4-2016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3EA1-6856-47BC-8CE2-F1E0225C00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010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BCBF-0044-46A7-85E5-5B1FF3DDCFC6}" type="datetimeFigureOut">
              <a:rPr lang="nl-NL" smtClean="0"/>
              <a:t>15-4-2016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3EA1-6856-47BC-8CE2-F1E0225C00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27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BCBF-0044-46A7-85E5-5B1FF3DDCFC6}" type="datetimeFigureOut">
              <a:rPr lang="nl-NL" smtClean="0"/>
              <a:t>15-4-2016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3EA1-6856-47BC-8CE2-F1E0225C00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863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8025" y="2946400"/>
            <a:ext cx="6837363" cy="14684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nl-NL" noProof="0" smtClean="0"/>
              <a:t>Titelstijl van model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8025" y="4786313"/>
            <a:ext cx="6837363" cy="87471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nl-NL" noProof="0" smtClean="0"/>
              <a:t>Klik om de 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170613"/>
            <a:ext cx="763588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C5269-B6B5-4248-A5E3-B337445AB0CE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53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63932-6CF7-4C76-A4C1-27048AE08274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54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7E69-9BC5-4FF1-BAA8-5FA76CA7F1FC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69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978025" y="1798638"/>
            <a:ext cx="3341688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72113" y="1798638"/>
            <a:ext cx="3343275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B46C6-580A-43C6-AD5D-E91DDB059300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39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916A6-0ED3-4303-B8C7-8CB67EF1CD31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45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2FBC6-81EE-4CF9-946F-18A1E671962D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81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9CDE7-99E1-44DC-ADF0-1EF40C5280D3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41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49E5D-4820-4DD7-AB01-CA043F8876E2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6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BCBF-0044-46A7-85E5-5B1FF3DDCFC6}" type="datetimeFigureOut">
              <a:rPr lang="nl-NL" smtClean="0"/>
              <a:t>15-4-2016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3EA1-6856-47BC-8CE2-F1E0225C00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9760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DBCA0-F381-41CA-A4B1-37A111844FDA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97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3BAD5-3639-4CE1-8CCF-B43CDD936189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16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107238" y="304800"/>
            <a:ext cx="1708150" cy="62436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978025" y="304800"/>
            <a:ext cx="4976813" cy="62436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527FF-6553-43E2-8688-C5E52B3AD965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3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BCBF-0044-46A7-85E5-5B1FF3DDCFC6}" type="datetimeFigureOut">
              <a:rPr lang="nl-NL" smtClean="0"/>
              <a:t>15-4-2016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3EA1-6856-47BC-8CE2-F1E0225C00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999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BCBF-0044-46A7-85E5-5B1FF3DDCFC6}" type="datetimeFigureOut">
              <a:rPr lang="nl-NL" smtClean="0"/>
              <a:t>15-4-2016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3EA1-6856-47BC-8CE2-F1E0225C00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772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BCBF-0044-46A7-85E5-5B1FF3DDCFC6}" type="datetimeFigureOut">
              <a:rPr lang="nl-NL" smtClean="0"/>
              <a:t>15-4-2016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3EA1-6856-47BC-8CE2-F1E0225C00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47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BCBF-0044-46A7-85E5-5B1FF3DDCFC6}" type="datetimeFigureOut">
              <a:rPr lang="nl-NL" smtClean="0"/>
              <a:t>15-4-2016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3EA1-6856-47BC-8CE2-F1E0225C00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24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BCBF-0044-46A7-85E5-5B1FF3DDCFC6}" type="datetimeFigureOut">
              <a:rPr lang="nl-NL" smtClean="0"/>
              <a:t>15-4-2016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3EA1-6856-47BC-8CE2-F1E0225C00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49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BCBF-0044-46A7-85E5-5B1FF3DDCFC6}" type="datetimeFigureOut">
              <a:rPr lang="nl-NL" smtClean="0"/>
              <a:t>15-4-2016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3EA1-6856-47BC-8CE2-F1E0225C00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09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6BCBF-0044-46A7-85E5-5B1FF3DDCFC6}" type="datetimeFigureOut">
              <a:rPr lang="nl-NL" smtClean="0"/>
              <a:t>15-4-2016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3EA1-6856-47BC-8CE2-F1E0225C00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706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6BCBF-0044-46A7-85E5-5B1FF3DDCFC6}" type="datetimeFigureOut">
              <a:rPr lang="nl-NL" smtClean="0"/>
              <a:t>15-4-2016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A3EA1-6856-47BC-8CE2-F1E0225C00F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8025" y="304800"/>
            <a:ext cx="683736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8025" y="1798638"/>
            <a:ext cx="6837363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Klik om de tekststijl van het model te bewerken</a:t>
            </a:r>
          </a:p>
          <a:p>
            <a:pPr lvl="1"/>
            <a:r>
              <a:rPr lang="en-US" altLang="nl-NL" smtClean="0"/>
              <a:t>Tweede niveau</a:t>
            </a:r>
          </a:p>
          <a:p>
            <a:pPr lvl="2"/>
            <a:r>
              <a:rPr lang="en-US" altLang="nl-NL" smtClean="0"/>
              <a:t>Derde niveau</a:t>
            </a:r>
          </a:p>
          <a:p>
            <a:pPr lvl="3"/>
            <a:r>
              <a:rPr lang="en-US" altLang="nl-NL" smtClean="0"/>
              <a:t>Vierde niveau</a:t>
            </a:r>
          </a:p>
          <a:p>
            <a:pPr lvl="4"/>
            <a:r>
              <a:rPr lang="en-US" altLang="nl-NL" smtClean="0"/>
              <a:t>Vijfde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172200"/>
            <a:ext cx="762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2500">
                <a:latin typeface="+mn-lt"/>
                <a:ea typeface="ＭＳ Ｐゴシック" pitchFamily="28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94EB47-417A-4195-A73B-2D4E43F16C64}" type="slidenum">
              <a:rPr lang="en-US" altLang="nl-NL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8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ScalaSans" pitchFamily="34" charset="0"/>
          <a:ea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ScalaSans" pitchFamily="34" charset="0"/>
          <a:ea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ScalaSans" pitchFamily="34" charset="0"/>
          <a:ea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ScalaSans" pitchFamily="34" charset="0"/>
          <a:ea typeface="ＭＳ Ｐゴシック" pitchFamily="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ScalaSans" pitchFamily="34" charset="0"/>
          <a:ea typeface="ＭＳ Ｐゴシック" pitchFamily="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ScalaSans" pitchFamily="34" charset="0"/>
          <a:ea typeface="ＭＳ Ｐゴシック" pitchFamily="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ScalaSans" pitchFamily="34" charset="0"/>
          <a:ea typeface="ＭＳ Ｐゴシック" pitchFamily="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ScalaSans" pitchFamily="34" charset="0"/>
          <a:ea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5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ic-naric.net/ear-manual-standards-and-guidelines-on-recognition.aspx" TargetMode="External"/><Relationship Id="rId2" Type="http://schemas.openxmlformats.org/officeDocument/2006/relationships/hyperlink" Target="http://www.enqa.eu/index.php/home/esg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hthoek 9"/>
          <p:cNvSpPr>
            <a:spLocks noChangeArrowheads="1"/>
          </p:cNvSpPr>
          <p:nvPr/>
        </p:nvSpPr>
        <p:spPr bwMode="auto">
          <a:xfrm>
            <a:off x="0" y="304800"/>
            <a:ext cx="9144000" cy="2403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nl-NL" altLang="nl-NL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92" name="Titel 3"/>
          <p:cNvSpPr>
            <a:spLocks noGrp="1"/>
          </p:cNvSpPr>
          <p:nvPr>
            <p:ph type="ctrTitle"/>
          </p:nvPr>
        </p:nvSpPr>
        <p:spPr>
          <a:xfrm>
            <a:off x="1907704" y="3356992"/>
            <a:ext cx="6550496" cy="1470025"/>
          </a:xfrm>
        </p:spPr>
        <p:txBody>
          <a:bodyPr/>
          <a:lstStyle/>
          <a:p>
            <a:pPr algn="l"/>
            <a:r>
              <a:rPr lang="ru-RU" altLang="nl-NL" sz="3200" dirty="0">
                <a:solidFill>
                  <a:schemeClr val="bg1"/>
                </a:solidFill>
              </a:rPr>
              <a:t>Обеспечение качества как ключ к </a:t>
            </a:r>
            <a:r>
              <a:rPr lang="ru-RU" altLang="nl-NL" sz="3200" dirty="0" smtClean="0">
                <a:solidFill>
                  <a:schemeClr val="bg1"/>
                </a:solidFill>
              </a:rPr>
              <a:t>кредитной </a:t>
            </a:r>
            <a:r>
              <a:rPr lang="ru-RU" altLang="nl-NL" sz="3200" dirty="0">
                <a:solidFill>
                  <a:schemeClr val="bg1"/>
                </a:solidFill>
              </a:rPr>
              <a:t>мобильности</a:t>
            </a:r>
            <a:endParaRPr lang="en-US" altLang="nl-NL" sz="2400" b="0" dirty="0" smtClean="0">
              <a:solidFill>
                <a:schemeClr val="bg1"/>
              </a:solidFill>
            </a:endParaRPr>
          </a:p>
        </p:txBody>
      </p:sp>
      <p:sp>
        <p:nvSpPr>
          <p:cNvPr id="3093" name="Ondertitel 4"/>
          <p:cNvSpPr>
            <a:spLocks noGrp="1"/>
          </p:cNvSpPr>
          <p:nvPr>
            <p:ph type="subTitle" idx="1"/>
          </p:nvPr>
        </p:nvSpPr>
        <p:spPr>
          <a:xfrm>
            <a:off x="1979712" y="4797152"/>
            <a:ext cx="6837363" cy="874713"/>
          </a:xfrm>
        </p:spPr>
        <p:txBody>
          <a:bodyPr>
            <a:normAutofit/>
          </a:bodyPr>
          <a:lstStyle/>
          <a:p>
            <a:pPr algn="l"/>
            <a:r>
              <a:rPr lang="ru-RU" altLang="nl-NL" sz="2000" dirty="0" smtClean="0">
                <a:solidFill>
                  <a:schemeClr val="tx1"/>
                </a:solidFill>
              </a:rPr>
              <a:t>Юрген Риенкс</a:t>
            </a:r>
            <a:r>
              <a:rPr lang="nl-NL" altLang="nl-NL" sz="20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altLang="nl-NL" sz="2000" dirty="0" smtClean="0">
                <a:solidFill>
                  <a:schemeClr val="tx1"/>
                </a:solidFill>
              </a:rPr>
              <a:t>Алматы</a:t>
            </a:r>
            <a:r>
              <a:rPr lang="nl-NL" altLang="nl-NL" sz="2000" dirty="0" smtClean="0">
                <a:solidFill>
                  <a:schemeClr val="tx1"/>
                </a:solidFill>
              </a:rPr>
              <a:t>, 15 </a:t>
            </a:r>
            <a:r>
              <a:rPr lang="ru-RU" altLang="nl-NL" sz="2000" dirty="0" smtClean="0">
                <a:solidFill>
                  <a:schemeClr val="tx1"/>
                </a:solidFill>
              </a:rPr>
              <a:t>апреля</a:t>
            </a:r>
            <a:r>
              <a:rPr lang="nl-NL" altLang="nl-NL" sz="2000" dirty="0" smtClean="0">
                <a:solidFill>
                  <a:schemeClr val="tx1"/>
                </a:solidFill>
              </a:rPr>
              <a:t> 2016.	</a:t>
            </a:r>
            <a:r>
              <a:rPr lang="nl-NL" altLang="nl-NL" sz="2000" dirty="0" smtClean="0"/>
              <a:t>				</a:t>
            </a:r>
            <a:r>
              <a:rPr lang="nl-NL" altLang="nl-NL" sz="2000" dirty="0" smtClean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8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46B9F-C050-4530-B7EC-BC752281B469}" type="slidenum">
              <a:rPr lang="en-US" altLang="nl-NL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nl-NL" dirty="0">
              <a:solidFill>
                <a:srgbClr val="000000"/>
              </a:solidFill>
            </a:endParaRPr>
          </a:p>
        </p:txBody>
      </p:sp>
      <p:pic>
        <p:nvPicPr>
          <p:cNvPr id="3076" name="Picture 4" descr="logo_VSN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5" t="15755" r="4451" b="4552"/>
          <a:stretch>
            <a:fillRect/>
          </a:stretch>
        </p:blipFill>
        <p:spPr bwMode="auto">
          <a:xfrm>
            <a:off x="8126413" y="5943600"/>
            <a:ext cx="7715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Q:\6 Facilitaire Zaken\6.10 Huisstijl\Logo's\logo's universiteiten 2012 (format klein)\Wageningen University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49463"/>
            <a:ext cx="133191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Q:\6 Facilitaire Zaken\6.10 Huisstijl\Logo's\logo's universiteiten 2012 (format klein)\Erasmus Universiteit Rotterda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2"/>
          <a:stretch>
            <a:fillRect/>
          </a:stretch>
        </p:blipFill>
        <p:spPr bwMode="auto">
          <a:xfrm>
            <a:off x="2133600" y="1231900"/>
            <a:ext cx="12954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Q:\6 Facilitaire Zaken\6.10 Huisstijl\Logo's\logo's universiteiten 2012 (format klein)\Maastricht Universit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1" r="-2"/>
          <a:stretch>
            <a:fillRect/>
          </a:stretch>
        </p:blipFill>
        <p:spPr bwMode="auto">
          <a:xfrm>
            <a:off x="5791200" y="1231900"/>
            <a:ext cx="13319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Q:\6 Facilitaire Zaken\6.10 Huisstijl\Logo's\logo's universiteiten 2012 (format klein)\Open Universitei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1978025"/>
            <a:ext cx="111601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 descr="Q:\6 Facilitaire Zaken\6.10 Huisstijl\Logo's\logo's universiteiten 2012 (format klein)\Radboud Universiteit Nijmege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7"/>
          <a:stretch>
            <a:fillRect/>
          </a:stretch>
        </p:blipFill>
        <p:spPr bwMode="auto">
          <a:xfrm>
            <a:off x="2092325" y="609600"/>
            <a:ext cx="1368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Q:\6 Facilitaire Zaken\6.10 Huisstijl\Logo's\logo's universiteiten 2012 (format klein)\Rijksuniversiteit Groninge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9"/>
          <a:stretch>
            <a:fillRect/>
          </a:stretch>
        </p:blipFill>
        <p:spPr bwMode="auto">
          <a:xfrm>
            <a:off x="7650163" y="468313"/>
            <a:ext cx="12954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3" descr="Q:\6 Facilitaire Zaken\6.10 Huisstijl\Logo's\logo's universiteiten 2012 (format klein)\Tilburg University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400050"/>
            <a:ext cx="1295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4" descr="Q:\6 Facilitaire Zaken\6.10 Huisstijl\Logo's\logo's universiteiten 2012 (format klein)\TUDelft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217613"/>
            <a:ext cx="9715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5" descr="Q:\6 Facilitaire Zaken\6.10 Huisstijl\Logo's\logo's universiteiten 2012 (format klein)\TUEindhoven924_fullimage_eindhovenlog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1260475"/>
            <a:ext cx="1260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6" descr="Q:\6 Facilitaire Zaken\6.10 Huisstijl\Logo's\logo's universiteiten 2012 (format klein)\Universiteit Leiden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8"/>
          <a:stretch>
            <a:fillRect/>
          </a:stretch>
        </p:blipFill>
        <p:spPr bwMode="auto">
          <a:xfrm>
            <a:off x="334963" y="409575"/>
            <a:ext cx="11890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7" descr="Q:\6 Facilitaire Zaken\6.10 Huisstijl\Logo's\logo's universiteiten 2012 (format klein)\Universiteit Twente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93813"/>
            <a:ext cx="12604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8" descr="Q:\6 Facilitaire Zaken\6.10 Huisstijl\Logo's\logo's universiteiten 2012 (format klein)\Universiteit Utrecht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3992563" y="457200"/>
            <a:ext cx="12954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9" descr="Q:\6 Facilitaire Zaken\6.10 Huisstijl\Logo's\logo's universiteiten 2012 (format klein)\Universiteit van Amsterdam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2"/>
          <a:stretch>
            <a:fillRect/>
          </a:stretch>
        </p:blipFill>
        <p:spPr bwMode="auto">
          <a:xfrm>
            <a:off x="304800" y="2057400"/>
            <a:ext cx="12954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0" descr="Q:\6 Facilitaire Zaken\6.10 Huisstijl\Logo's\logo's universiteiten 2012 (format klein)\Vrije Universiteit Amsterdam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1979613"/>
            <a:ext cx="12954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Rechthoek 9"/>
          <p:cNvSpPr>
            <a:spLocks noChangeArrowheads="1"/>
          </p:cNvSpPr>
          <p:nvPr/>
        </p:nvSpPr>
        <p:spPr bwMode="auto">
          <a:xfrm>
            <a:off x="228600" y="6207125"/>
            <a:ext cx="590550" cy="422275"/>
          </a:xfrm>
          <a:prstGeom prst="rect">
            <a:avLst/>
          </a:prstGeom>
          <a:solidFill>
            <a:srgbClr val="CD1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ScalaSans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nl-NL" altLang="nl-NL" sz="2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90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 smtClean="0"/>
              <a:t>Концепции, используемые для ЕСР</a:t>
            </a:r>
            <a:endParaRPr lang="nl-NL" sz="28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5" y="1798638"/>
            <a:ext cx="7627764" cy="4749800"/>
          </a:xfrm>
        </p:spPr>
        <p:txBody>
          <a:bodyPr/>
          <a:lstStyle/>
          <a:p>
            <a:r>
              <a:rPr lang="ru-RU" sz="2000" dirty="0"/>
              <a:t>Подотчетность и </a:t>
            </a:r>
            <a:r>
              <a:rPr lang="en-US" sz="2000" dirty="0" smtClean="0"/>
              <a:t>c</a:t>
            </a:r>
            <a:r>
              <a:rPr lang="ru-RU" sz="2000" dirty="0" smtClean="0"/>
              <a:t>овершенствование создают </a:t>
            </a:r>
            <a:r>
              <a:rPr lang="ru-RU" sz="2000" dirty="0"/>
              <a:t>доверие </a:t>
            </a:r>
            <a:r>
              <a:rPr lang="ru-RU" sz="2000" dirty="0" smtClean="0"/>
              <a:t>к деятельности образовательного учреждения</a:t>
            </a:r>
            <a:r>
              <a:rPr lang="en-US" sz="2000" dirty="0" smtClean="0"/>
              <a:t>. </a:t>
            </a:r>
          </a:p>
          <a:p>
            <a:r>
              <a:rPr lang="ru-RU" sz="2000" dirty="0"/>
              <a:t>Успешно </a:t>
            </a:r>
            <a:r>
              <a:rPr lang="ru-RU" sz="2000" dirty="0" smtClean="0"/>
              <a:t>внедренная </a:t>
            </a:r>
            <a:r>
              <a:rPr lang="ru-RU" sz="2000" dirty="0"/>
              <a:t>система обеспечения качества будет предоставлять </a:t>
            </a:r>
            <a:r>
              <a:rPr lang="ru-RU" sz="2000" dirty="0" smtClean="0"/>
              <a:t>информацию для вуза </a:t>
            </a:r>
            <a:r>
              <a:rPr lang="ru-RU" sz="2000" dirty="0"/>
              <a:t>и </a:t>
            </a:r>
            <a:r>
              <a:rPr lang="ru-RU" sz="2000" dirty="0" smtClean="0"/>
              <a:t>общественности о качестве деятельности вуза (подотчетности), </a:t>
            </a:r>
            <a:r>
              <a:rPr lang="ru-RU" sz="2000" dirty="0"/>
              <a:t>а также предоставлять </a:t>
            </a:r>
            <a:r>
              <a:rPr lang="ru-RU" sz="2000" dirty="0" smtClean="0"/>
              <a:t>совет и </a:t>
            </a:r>
            <a:r>
              <a:rPr lang="ru-RU" sz="2000" dirty="0"/>
              <a:t>рекомендации о том, как это могло бы улучшить то, что он делает (повышение). Они взаимосвязаны и поддерживают развитие культуры качества, которая воспринимается </a:t>
            </a:r>
            <a:r>
              <a:rPr lang="ru-RU" sz="2000" dirty="0" smtClean="0"/>
              <a:t>всеми</a:t>
            </a:r>
            <a:r>
              <a:rPr lang="en-US" sz="2000" dirty="0" smtClean="0"/>
              <a:t>. </a:t>
            </a:r>
          </a:p>
          <a:p>
            <a:r>
              <a:rPr lang="ru-RU" sz="2000" dirty="0" smtClean="0"/>
              <a:t>EСР </a:t>
            </a:r>
            <a:r>
              <a:rPr lang="ru-RU" sz="2000" dirty="0"/>
              <a:t>делают различие между внутренними заинтересованными </a:t>
            </a:r>
            <a:r>
              <a:rPr lang="ru-RU" sz="2000" dirty="0" smtClean="0"/>
              <a:t>сторонами для охвата </a:t>
            </a:r>
            <a:r>
              <a:rPr lang="ru-RU" sz="2000" dirty="0"/>
              <a:t>всех </a:t>
            </a:r>
            <a:r>
              <a:rPr lang="ru-RU" sz="2000" dirty="0" smtClean="0"/>
              <a:t>субъектов </a:t>
            </a:r>
            <a:r>
              <a:rPr lang="ru-RU" sz="2000" dirty="0"/>
              <a:t>в учреждении, в том числе студентов и сотрудников, а также внешних заинтересованных сторон, </a:t>
            </a:r>
            <a:r>
              <a:rPr lang="ru-RU" sz="2000" dirty="0" smtClean="0"/>
              <a:t>таких, </a:t>
            </a:r>
            <a:r>
              <a:rPr lang="ru-RU" sz="2000" dirty="0"/>
              <a:t>как внешние партнеры учреждения или </a:t>
            </a:r>
            <a:r>
              <a:rPr lang="ru-RU" sz="2000" dirty="0" smtClean="0"/>
              <a:t>работодателей</a:t>
            </a:r>
            <a:r>
              <a:rPr lang="en-US" sz="2000" dirty="0" smtClean="0"/>
              <a:t>.</a:t>
            </a:r>
            <a:endParaRPr lang="nl-NL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17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ЕСР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У </a:t>
            </a:r>
            <a:r>
              <a:rPr lang="en-US" sz="2000" dirty="0" smtClean="0"/>
              <a:t>E</a:t>
            </a:r>
            <a:r>
              <a:rPr lang="ru-RU" sz="2000" dirty="0" smtClean="0"/>
              <a:t>СР имеются четыре цели </a:t>
            </a:r>
            <a:r>
              <a:rPr lang="en-US" sz="2000" dirty="0" smtClean="0"/>
              <a:t>:</a:t>
            </a:r>
            <a:endParaRPr lang="en-US" sz="2000" dirty="0"/>
          </a:p>
          <a:p>
            <a:r>
              <a:rPr lang="ru-RU" sz="2000" dirty="0"/>
              <a:t>Они устанавливают </a:t>
            </a:r>
            <a:r>
              <a:rPr lang="ru-RU" sz="2000" dirty="0" smtClean="0"/>
              <a:t>общую рамку </a:t>
            </a:r>
            <a:r>
              <a:rPr lang="ru-RU" sz="2000" dirty="0"/>
              <a:t>для систем обеспечения качества </a:t>
            </a:r>
            <a:r>
              <a:rPr lang="ru-RU" sz="2000" dirty="0" smtClean="0"/>
              <a:t>обучения </a:t>
            </a:r>
            <a:r>
              <a:rPr lang="ru-RU" sz="2000" dirty="0"/>
              <a:t>и </a:t>
            </a:r>
            <a:r>
              <a:rPr lang="ru-RU" sz="2000" dirty="0" smtClean="0"/>
              <a:t>преподавания;</a:t>
            </a:r>
            <a:endParaRPr lang="en-US" sz="2000" dirty="0"/>
          </a:p>
          <a:p>
            <a:r>
              <a:rPr lang="ru-RU" sz="2000" dirty="0"/>
              <a:t>Они обеспечивают гарантии и </a:t>
            </a:r>
            <a:r>
              <a:rPr lang="ru-RU" sz="2000" dirty="0" smtClean="0"/>
              <a:t>улучшение </a:t>
            </a:r>
            <a:r>
              <a:rPr lang="ru-RU" sz="2000" dirty="0"/>
              <a:t>качества высшего образования в </a:t>
            </a:r>
            <a:r>
              <a:rPr lang="ru-RU" sz="2000" dirty="0" smtClean="0"/>
              <a:t>ЕПВО</a:t>
            </a:r>
            <a:r>
              <a:rPr lang="en-US" sz="2000" dirty="0" smtClean="0"/>
              <a:t>;</a:t>
            </a:r>
            <a:endParaRPr lang="en-US" sz="2000" dirty="0"/>
          </a:p>
          <a:p>
            <a:r>
              <a:rPr lang="ru-RU" sz="2000" dirty="0"/>
              <a:t>Они поддерживают взаимное доверие, способствуя тем самым признанию и мобильности в пределах и за пределами национальных </a:t>
            </a:r>
            <a:r>
              <a:rPr lang="ru-RU" sz="2000" dirty="0" smtClean="0"/>
              <a:t>границ</a:t>
            </a:r>
            <a:r>
              <a:rPr lang="en-US" sz="2000" dirty="0" smtClean="0"/>
              <a:t>;</a:t>
            </a:r>
            <a:endParaRPr lang="en-US" sz="2000" dirty="0"/>
          </a:p>
          <a:p>
            <a:r>
              <a:rPr lang="ru-RU" sz="2000" dirty="0"/>
              <a:t>Они предоставляют информацию по обеспечению качества в </a:t>
            </a:r>
            <a:r>
              <a:rPr lang="ru-RU" sz="2000" dirty="0" smtClean="0"/>
              <a:t>ЕПВО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91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fontAlgn="auto" hangingPunct="1">
              <a:spcAft>
                <a:spcPts val="0"/>
              </a:spcAft>
              <a:buClrTx/>
              <a:buNone/>
            </a:pPr>
            <a:r>
              <a:rPr lang="ru-RU" sz="2000" kern="1200" dirty="0" smtClean="0">
                <a:solidFill>
                  <a:prstClr val="black"/>
                </a:solidFill>
                <a:latin typeface="Calibri"/>
              </a:rPr>
              <a:t>4 принципа</a:t>
            </a:r>
            <a:endParaRPr lang="en-US" sz="2000" kern="12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Aft>
                <a:spcPts val="0"/>
              </a:spcAft>
              <a:buClrTx/>
            </a:pPr>
            <a:r>
              <a:rPr lang="ru-RU" sz="2000" dirty="0"/>
              <a:t>Высшие учебные заведения несут основную ответственность за качество </a:t>
            </a:r>
            <a:r>
              <a:rPr lang="ru-RU" sz="2000" dirty="0" smtClean="0"/>
              <a:t>предоставления </a:t>
            </a:r>
            <a:r>
              <a:rPr lang="ru-RU" sz="2000" dirty="0"/>
              <a:t>и его </a:t>
            </a:r>
            <a:r>
              <a:rPr lang="ru-RU" sz="2000" dirty="0" smtClean="0"/>
              <a:t>обеспечение</a:t>
            </a:r>
            <a:r>
              <a:rPr lang="en-US" sz="2000" dirty="0" smtClean="0"/>
              <a:t>;</a:t>
            </a:r>
            <a:endParaRPr lang="en-US" sz="2000" dirty="0"/>
          </a:p>
          <a:p>
            <a:pPr lvl="0"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000" dirty="0" smtClean="0"/>
              <a:t>Обеспечение качества отвечает </a:t>
            </a:r>
            <a:r>
              <a:rPr lang="ru-RU" sz="2000" dirty="0"/>
              <a:t>на разнообразие систем высшего образования, учреждений, программ и </a:t>
            </a:r>
            <a:r>
              <a:rPr lang="ru-RU" sz="2000" dirty="0" smtClean="0"/>
              <a:t>студентов</a:t>
            </a:r>
            <a:r>
              <a:rPr lang="en-US" sz="2000" dirty="0" smtClean="0"/>
              <a:t>;</a:t>
            </a:r>
            <a:endParaRPr lang="en-US" sz="2000" dirty="0"/>
          </a:p>
          <a:p>
            <a:pPr lvl="0"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000" dirty="0"/>
              <a:t>Обеспечение качества поддерживает развитие культуры </a:t>
            </a:r>
            <a:r>
              <a:rPr lang="ru-RU" sz="2000" dirty="0" smtClean="0"/>
              <a:t>качества</a:t>
            </a:r>
            <a:r>
              <a:rPr lang="en-US" sz="2000" dirty="0" smtClean="0"/>
              <a:t>;</a:t>
            </a:r>
            <a:endParaRPr lang="en-US" sz="2000" dirty="0"/>
          </a:p>
          <a:p>
            <a:pPr lvl="0"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000" dirty="0"/>
              <a:t>Обеспечение качества учитывает потребности и ожидания студентов, всех других заинтересованных сторон и </a:t>
            </a:r>
            <a:r>
              <a:rPr lang="ru-RU" sz="2000" dirty="0" smtClean="0"/>
              <a:t>общества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nl-NL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38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 smtClean="0"/>
              <a:t>Структура ЕСР</a:t>
            </a:r>
            <a:endParaRPr lang="nl-NL" sz="2800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509331" y="6172200"/>
            <a:ext cx="20657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332586"/>
              </a:buClr>
              <a:buSzPct val="100000"/>
              <a:defRPr/>
            </a:pPr>
            <a:r>
              <a:rPr lang="en-GB" sz="1000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ESU, F. Galan</a:t>
            </a:r>
            <a:endParaRPr lang="en-GB" sz="1000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 Unicode MS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519" y="2620963"/>
            <a:ext cx="60483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7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8025" y="304800"/>
            <a:ext cx="6837363" cy="891952"/>
          </a:xfrm>
        </p:spPr>
        <p:txBody>
          <a:bodyPr/>
          <a:lstStyle/>
          <a:p>
            <a:r>
              <a:rPr lang="ru-RU" sz="2800" b="0" dirty="0" smtClean="0"/>
              <a:t>Структура ЕСР</a:t>
            </a:r>
            <a:endParaRPr lang="nl-NL" sz="28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1" y="1798638"/>
            <a:ext cx="8358188" cy="4749800"/>
          </a:xfrm>
        </p:spPr>
        <p:txBody>
          <a:bodyPr/>
          <a:lstStyle/>
          <a:p>
            <a:r>
              <a:rPr lang="ru-RU" sz="1800" dirty="0"/>
              <a:t>Три части неразрывно связаны между собой и вместе образуют основу </a:t>
            </a:r>
            <a:r>
              <a:rPr lang="ru-RU" sz="1800" dirty="0" smtClean="0"/>
              <a:t>европейской системы </a:t>
            </a:r>
            <a:r>
              <a:rPr lang="ru-RU" sz="1800" dirty="0"/>
              <a:t>обеспечения </a:t>
            </a:r>
            <a:r>
              <a:rPr lang="ru-RU" sz="1800" dirty="0" smtClean="0"/>
              <a:t>качества. </a:t>
            </a:r>
            <a:r>
              <a:rPr lang="ru-RU" sz="1800" dirty="0"/>
              <a:t>Более четкое различие </a:t>
            </a:r>
            <a:r>
              <a:rPr lang="ru-RU" sz="1800" dirty="0" smtClean="0"/>
              <a:t>проведено между </a:t>
            </a:r>
            <a:r>
              <a:rPr lang="ru-RU" sz="1800" dirty="0"/>
              <a:t>стандартами и </a:t>
            </a:r>
            <a:r>
              <a:rPr lang="ru-RU" sz="1800" dirty="0" smtClean="0"/>
              <a:t>ре</a:t>
            </a:r>
            <a:r>
              <a:rPr lang="kk-KZ" sz="1800" dirty="0" smtClean="0"/>
              <a:t>ко</a:t>
            </a:r>
            <a:r>
              <a:rPr lang="ru-RU" sz="1800" dirty="0" err="1" smtClean="0"/>
              <a:t>мендациями</a:t>
            </a:r>
            <a:r>
              <a:rPr lang="en-US" sz="1800" dirty="0" smtClean="0"/>
              <a:t>. </a:t>
            </a:r>
          </a:p>
          <a:p>
            <a:r>
              <a:rPr lang="ru-RU" sz="1800" b="1" u="sng" dirty="0" smtClean="0"/>
              <a:t>Стандарты</a:t>
            </a:r>
            <a:r>
              <a:rPr lang="ru-RU" sz="1800" b="1" dirty="0" smtClean="0"/>
              <a:t> </a:t>
            </a:r>
            <a:r>
              <a:rPr lang="ru-RU" sz="1800" dirty="0" smtClean="0"/>
              <a:t>излагают согласованную </a:t>
            </a:r>
            <a:r>
              <a:rPr lang="ru-RU" sz="1800" dirty="0"/>
              <a:t>и </a:t>
            </a:r>
            <a:r>
              <a:rPr lang="ru-RU" sz="1800" dirty="0" smtClean="0"/>
              <a:t>общепринятую практику </a:t>
            </a:r>
            <a:r>
              <a:rPr lang="ru-RU" sz="1800" dirty="0"/>
              <a:t>для обеспечения качества в сфере высшего образования в ЕПВО и поэтому должны быть приняты во внимание и соблюдаться теми заинтересованными сторонами, во всех видах предоставления высшего образования. - </a:t>
            </a:r>
            <a:r>
              <a:rPr lang="ru-RU" sz="1800" b="1" dirty="0" smtClean="0"/>
              <a:t>ЧТО</a:t>
            </a:r>
            <a:endParaRPr lang="en-US" sz="1800" b="1" dirty="0"/>
          </a:p>
          <a:p>
            <a:r>
              <a:rPr lang="ru-RU" sz="1800" b="1" u="sng" dirty="0" smtClean="0"/>
              <a:t>Рекомендации</a:t>
            </a:r>
            <a:r>
              <a:rPr lang="ru-RU" sz="1800" dirty="0" smtClean="0"/>
              <a:t> объясняют</a:t>
            </a:r>
            <a:r>
              <a:rPr lang="ru-RU" sz="1800" dirty="0"/>
              <a:t>, почему </a:t>
            </a:r>
            <a:r>
              <a:rPr lang="ru-RU" sz="1800" dirty="0" smtClean="0"/>
              <a:t>стандарт важен </a:t>
            </a:r>
            <a:r>
              <a:rPr lang="ru-RU" sz="1800" dirty="0"/>
              <a:t>и </a:t>
            </a:r>
            <a:r>
              <a:rPr lang="ru-RU" sz="1800" dirty="0" smtClean="0"/>
              <a:t>описывают, </a:t>
            </a:r>
            <a:r>
              <a:rPr lang="ru-RU" sz="1800" dirty="0"/>
              <a:t>как могли бы быть реализованы стандарты. Они устанавливают хорошую практику в соответствующей области для рассмотрения </a:t>
            </a:r>
            <a:r>
              <a:rPr lang="ru-RU" sz="1800" dirty="0" smtClean="0"/>
              <a:t>заинтересованными сторонами, </a:t>
            </a:r>
            <a:r>
              <a:rPr lang="ru-RU" sz="1800" dirty="0"/>
              <a:t>участвующими в обеспечении качества. </a:t>
            </a:r>
            <a:r>
              <a:rPr lang="ru-RU" sz="1800" dirty="0" smtClean="0"/>
              <a:t>Внедрение будет </a:t>
            </a:r>
            <a:r>
              <a:rPr lang="ru-RU" sz="1800" dirty="0"/>
              <a:t>меняться в зависимости от различных контекстов. - </a:t>
            </a:r>
            <a:r>
              <a:rPr lang="ru-RU" sz="1800" b="1" dirty="0" smtClean="0"/>
              <a:t>КАК</a:t>
            </a:r>
            <a:endParaRPr lang="en-US" sz="1800" b="1" dirty="0"/>
          </a:p>
          <a:p>
            <a:endParaRPr lang="ru-RU" sz="1400" b="1" dirty="0" smtClean="0"/>
          </a:p>
          <a:p>
            <a:r>
              <a:rPr lang="ru-RU" sz="1400" b="1" dirty="0" smtClean="0"/>
              <a:t>Примечание</a:t>
            </a:r>
            <a:r>
              <a:rPr lang="ru-RU" sz="1400" b="1" dirty="0"/>
              <a:t>: </a:t>
            </a:r>
            <a:r>
              <a:rPr lang="en-US" sz="1400" b="1" dirty="0" smtClean="0"/>
              <a:t>‘</a:t>
            </a:r>
            <a:r>
              <a:rPr lang="ru-RU" sz="1400" dirty="0" smtClean="0"/>
              <a:t>Стандарты</a:t>
            </a:r>
            <a:r>
              <a:rPr lang="en-US" sz="1400" dirty="0" smtClean="0"/>
              <a:t>’</a:t>
            </a:r>
            <a:r>
              <a:rPr lang="ru-RU" sz="1400" dirty="0" smtClean="0"/>
              <a:t> – здесь используется общее значение английского </a:t>
            </a:r>
            <a:r>
              <a:rPr lang="ru-RU" sz="1400" dirty="0"/>
              <a:t>слова </a:t>
            </a:r>
            <a:r>
              <a:rPr lang="ru-RU" sz="1400" dirty="0" smtClean="0"/>
              <a:t>"</a:t>
            </a:r>
            <a:r>
              <a:rPr lang="ru-RU" sz="1400" dirty="0"/>
              <a:t>должен", </a:t>
            </a:r>
            <a:r>
              <a:rPr lang="ru-RU" sz="1400" dirty="0" smtClean="0"/>
              <a:t>которое подразумевает предписание </a:t>
            </a:r>
            <a:r>
              <a:rPr lang="ru-RU" sz="1400" dirty="0"/>
              <a:t>и </a:t>
            </a:r>
            <a:r>
              <a:rPr lang="ru-RU" sz="1400" dirty="0" smtClean="0"/>
              <a:t>соответствие.</a:t>
            </a:r>
            <a:endParaRPr lang="nl-NL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33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/>
              <a:t>Структура </a:t>
            </a:r>
            <a:r>
              <a:rPr lang="ru-RU" sz="2800" b="0" dirty="0" smtClean="0"/>
              <a:t>ЕСР </a:t>
            </a:r>
            <a:r>
              <a:rPr lang="nl-NL" sz="2800" b="0" dirty="0" smtClean="0"/>
              <a:t>– </a:t>
            </a:r>
            <a:r>
              <a:rPr lang="kk-KZ" sz="2800" b="0" dirty="0" smtClean="0"/>
              <a:t>Часть</a:t>
            </a:r>
            <a:r>
              <a:rPr lang="nl-NL" sz="2800" b="0" dirty="0" smtClean="0"/>
              <a:t> 1</a:t>
            </a:r>
            <a:endParaRPr lang="nl-NL" sz="2800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nl-NL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519" y="1897063"/>
            <a:ext cx="60483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207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nl-NL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45" y="1628800"/>
            <a:ext cx="7578861" cy="42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938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800" b="0" dirty="0" smtClean="0"/>
              <a:t>Пример</a:t>
            </a:r>
            <a:r>
              <a:rPr lang="nl-NL" sz="2800" b="0" dirty="0" smtClean="0"/>
              <a:t>: </a:t>
            </a:r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nl-NL" sz="2800" b="0" dirty="0" smtClean="0"/>
              <a:t>1.3 </a:t>
            </a:r>
            <a:r>
              <a:rPr lang="kk-KZ" sz="2800" b="0" dirty="0" smtClean="0"/>
              <a:t>студенто-центрированное обучение</a:t>
            </a:r>
            <a:endParaRPr lang="nl-NL" sz="28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798638"/>
            <a:ext cx="7843789" cy="4749800"/>
          </a:xfrm>
        </p:spPr>
        <p:txBody>
          <a:bodyPr/>
          <a:lstStyle/>
          <a:p>
            <a:pPr algn="just"/>
            <a:r>
              <a:rPr lang="ru-RU" sz="2000" dirty="0" smtClean="0"/>
              <a:t>Левен</a:t>
            </a:r>
            <a:r>
              <a:rPr lang="en-US" sz="2000" dirty="0" smtClean="0"/>
              <a:t> (2009) </a:t>
            </a:r>
            <a:r>
              <a:rPr lang="ru-RU" sz="2000" dirty="0"/>
              <a:t>студенто-центрированное </a:t>
            </a:r>
            <a:r>
              <a:rPr lang="ru-RU" sz="2000" dirty="0" smtClean="0"/>
              <a:t>обучение (СЦО) – приоритет в дальнейшей </a:t>
            </a:r>
            <a:r>
              <a:rPr lang="ru-RU" sz="2000" dirty="0"/>
              <a:t>реализации </a:t>
            </a:r>
            <a:r>
              <a:rPr lang="ru-RU" sz="2000" dirty="0" smtClean="0"/>
              <a:t>Европейских </a:t>
            </a:r>
            <a:r>
              <a:rPr lang="ru-RU" sz="2000" dirty="0"/>
              <a:t>стандартов и </a:t>
            </a:r>
            <a:r>
              <a:rPr lang="ru-RU" sz="2000" dirty="0" smtClean="0"/>
              <a:t>рекомендаций для обеспечения качества</a:t>
            </a:r>
            <a:r>
              <a:rPr lang="en-US" sz="2000" dirty="0" smtClean="0"/>
              <a:t>.</a:t>
            </a:r>
          </a:p>
          <a:p>
            <a:pPr algn="just"/>
            <a:r>
              <a:rPr lang="ru-RU" sz="2000" b="1" dirty="0" smtClean="0"/>
              <a:t>Стандарт</a:t>
            </a:r>
            <a:r>
              <a:rPr lang="ru-RU" sz="2000" dirty="0"/>
              <a:t>: </a:t>
            </a:r>
            <a:r>
              <a:rPr lang="ru-RU" sz="2000" dirty="0" smtClean="0"/>
              <a:t>Вузы </a:t>
            </a:r>
            <a:r>
              <a:rPr lang="ru-RU" sz="2000" dirty="0"/>
              <a:t>должны </a:t>
            </a:r>
            <a:r>
              <a:rPr lang="ru-RU" sz="2000" dirty="0" smtClean="0"/>
              <a:t>обеспечить предоставление программ таким образом, чтобы стимулировать студентов активно участвовать </a:t>
            </a:r>
            <a:r>
              <a:rPr lang="ru-RU" sz="2000" dirty="0"/>
              <a:t>в создании учебного процесса, </a:t>
            </a:r>
            <a:r>
              <a:rPr lang="ru-RU" sz="2000" dirty="0" smtClean="0"/>
              <a:t>и чтобы </a:t>
            </a:r>
            <a:r>
              <a:rPr lang="ru-RU" sz="2000" dirty="0"/>
              <a:t>оценка студентов </a:t>
            </a:r>
            <a:r>
              <a:rPr lang="ru-RU" sz="2000" dirty="0" smtClean="0"/>
              <a:t>отражала данный подход</a:t>
            </a:r>
            <a:r>
              <a:rPr lang="en-US" sz="2000" dirty="0" smtClean="0"/>
              <a:t>.</a:t>
            </a:r>
          </a:p>
          <a:p>
            <a:pPr algn="just"/>
            <a:r>
              <a:rPr lang="ru-RU" sz="2000" b="1" dirty="0" smtClean="0"/>
              <a:t>Рекомендации</a:t>
            </a:r>
            <a:r>
              <a:rPr lang="ru-RU" sz="2000" dirty="0" smtClean="0"/>
              <a:t>: студенто-центрированное обучение </a:t>
            </a:r>
            <a:r>
              <a:rPr lang="ru-RU" sz="2000" dirty="0"/>
              <a:t>и </a:t>
            </a:r>
            <a:r>
              <a:rPr lang="ru-RU" sz="2000" dirty="0" smtClean="0"/>
              <a:t>преподавание </a:t>
            </a:r>
            <a:r>
              <a:rPr lang="ru-RU" sz="2000" dirty="0"/>
              <a:t>играет важную роль в стимулировании </a:t>
            </a:r>
            <a:r>
              <a:rPr lang="ru-RU" sz="2000" dirty="0" smtClean="0"/>
              <a:t>мотивации</a:t>
            </a:r>
            <a:r>
              <a:rPr lang="ru-RU" sz="2000" dirty="0"/>
              <a:t>, </a:t>
            </a:r>
            <a:r>
              <a:rPr lang="ru-RU" sz="2000" dirty="0" smtClean="0"/>
              <a:t>самовыражения </a:t>
            </a:r>
            <a:r>
              <a:rPr lang="ru-RU" sz="2000" dirty="0"/>
              <a:t>и участия </a:t>
            </a:r>
            <a:r>
              <a:rPr lang="ru-RU" sz="2000" dirty="0" smtClean="0"/>
              <a:t>студентов в </a:t>
            </a:r>
            <a:r>
              <a:rPr lang="ru-RU" sz="2000" dirty="0"/>
              <a:t>процессе обучения. Это </a:t>
            </a:r>
            <a:r>
              <a:rPr lang="ru-RU" sz="2000" dirty="0" smtClean="0"/>
              <a:t>означает тщательное </a:t>
            </a:r>
            <a:r>
              <a:rPr lang="ru-RU" sz="2000" dirty="0"/>
              <a:t>рассмотрение </a:t>
            </a:r>
            <a:r>
              <a:rPr lang="ru-RU" sz="2000" dirty="0" smtClean="0"/>
              <a:t>разработки </a:t>
            </a:r>
            <a:r>
              <a:rPr lang="ru-RU" sz="2000" dirty="0"/>
              <a:t>и </a:t>
            </a:r>
            <a:r>
              <a:rPr lang="ru-RU" sz="2000" dirty="0" smtClean="0"/>
              <a:t>предоставления учебных </a:t>
            </a:r>
            <a:r>
              <a:rPr lang="ru-RU" sz="2000" dirty="0"/>
              <a:t>программ и </a:t>
            </a:r>
            <a:r>
              <a:rPr lang="ru-RU" sz="2000" dirty="0" smtClean="0"/>
              <a:t>результатов оценки</a:t>
            </a:r>
            <a:r>
              <a:rPr lang="en-US" sz="2000" dirty="0" smtClean="0"/>
              <a:t>.</a:t>
            </a:r>
            <a:endParaRPr lang="nl-NL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96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 smtClean="0"/>
              <a:t>Структура ЕСР </a:t>
            </a:r>
            <a:r>
              <a:rPr lang="nl-NL" sz="2800" b="0" dirty="0" smtClean="0"/>
              <a:t>– </a:t>
            </a:r>
            <a:r>
              <a:rPr lang="ru-RU" sz="2800" b="0" dirty="0" smtClean="0"/>
              <a:t>Часть</a:t>
            </a:r>
            <a:r>
              <a:rPr lang="nl-NL" sz="2800" b="0" dirty="0" smtClean="0"/>
              <a:t> 2</a:t>
            </a:r>
            <a:endParaRPr lang="nl-NL" sz="2800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nl-NL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94" y="1892300"/>
            <a:ext cx="60674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92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nl-NL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70" y="1628800"/>
            <a:ext cx="7564999" cy="42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65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 smtClean="0"/>
              <a:t>Обеспечение качества</a:t>
            </a:r>
            <a:r>
              <a:rPr lang="nl-NL" sz="2800" b="0" dirty="0" smtClean="0"/>
              <a:t> </a:t>
            </a:r>
            <a:r>
              <a:rPr lang="ru-RU" sz="2800" b="0" dirty="0"/>
              <a:t>в Болонском процессе</a:t>
            </a:r>
            <a:endParaRPr lang="nl-NL" sz="2800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509331" y="6172200"/>
            <a:ext cx="20657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332586"/>
              </a:buClr>
              <a:buSzPct val="100000"/>
              <a:defRPr/>
            </a:pPr>
            <a:r>
              <a:rPr lang="en-GB" sz="1000" dirty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EUA Trends 2015, </a:t>
            </a:r>
            <a:r>
              <a:rPr lang="en-GB" sz="1000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Q45: </a:t>
            </a:r>
            <a:r>
              <a:rPr lang="en-GB" sz="1000" dirty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N= </a:t>
            </a:r>
            <a:r>
              <a:rPr lang="en-GB" sz="1000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451</a:t>
            </a:r>
            <a:endParaRPr lang="en-GB" sz="1000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 Unicode M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798638"/>
            <a:ext cx="7987805" cy="4749800"/>
          </a:xfrm>
        </p:spPr>
        <p:txBody>
          <a:bodyPr/>
          <a:lstStyle/>
          <a:p>
            <a:r>
              <a:rPr lang="ru-RU" sz="2000" b="1" dirty="0" smtClean="0">
                <a:latin typeface="Calibri,Bold"/>
              </a:rPr>
              <a:t>Болонская </a:t>
            </a:r>
            <a:r>
              <a:rPr lang="ru-RU" sz="2000" b="1" dirty="0" smtClean="0">
                <a:latin typeface="Calibri,Bold"/>
              </a:rPr>
              <a:t>Декларация </a:t>
            </a:r>
            <a:r>
              <a:rPr lang="nl-NL" sz="2000" b="1" dirty="0" smtClean="0">
                <a:latin typeface="Calibri,Bold"/>
              </a:rPr>
              <a:t>(1999</a:t>
            </a:r>
            <a:r>
              <a:rPr lang="nl-NL" sz="2000" b="1" dirty="0">
                <a:latin typeface="Calibri,Bold"/>
              </a:rPr>
              <a:t>)</a:t>
            </a:r>
          </a:p>
          <a:p>
            <a:pPr marL="0" indent="0">
              <a:buNone/>
            </a:pPr>
            <a:r>
              <a:rPr lang="ru-RU" sz="2000" dirty="0" smtClean="0">
                <a:latin typeface="Calibri"/>
              </a:rPr>
              <a:t>Продвижение европейского сотрудничества </a:t>
            </a:r>
            <a:r>
              <a:rPr lang="ru-RU" sz="2000" dirty="0">
                <a:latin typeface="Calibri"/>
              </a:rPr>
              <a:t>в обеспечении качества </a:t>
            </a:r>
            <a:r>
              <a:rPr lang="ru-RU" sz="2000" dirty="0" smtClean="0">
                <a:latin typeface="Calibri"/>
              </a:rPr>
              <a:t>с </a:t>
            </a:r>
            <a:r>
              <a:rPr lang="ru-RU" sz="2000" dirty="0">
                <a:latin typeface="Calibri"/>
              </a:rPr>
              <a:t>целью разработки сопоставимых критериев и </a:t>
            </a:r>
            <a:r>
              <a:rPr lang="ru-RU" sz="2000" dirty="0" smtClean="0">
                <a:latin typeface="Calibri"/>
              </a:rPr>
              <a:t>методологий</a:t>
            </a:r>
            <a:r>
              <a:rPr lang="en-US" sz="2000" dirty="0" smtClean="0">
                <a:latin typeface="Calibri"/>
              </a:rPr>
              <a:t>.</a:t>
            </a:r>
          </a:p>
          <a:p>
            <a:r>
              <a:rPr lang="ru-RU" sz="2000" b="1" dirty="0" smtClean="0">
                <a:latin typeface="Calibri,Bold"/>
              </a:rPr>
              <a:t>Берлинское коммюнике</a:t>
            </a:r>
            <a:r>
              <a:rPr lang="nl-NL" sz="2000" b="1" dirty="0" smtClean="0">
                <a:latin typeface="Calibri,Bold"/>
              </a:rPr>
              <a:t> (</a:t>
            </a:r>
            <a:r>
              <a:rPr lang="nl-NL" sz="2000" b="1" dirty="0">
                <a:latin typeface="Calibri,Bold"/>
              </a:rPr>
              <a:t>2003</a:t>
            </a:r>
            <a:r>
              <a:rPr lang="nl-NL" sz="2000" b="1" dirty="0" smtClean="0">
                <a:latin typeface="Calibri,Bold"/>
              </a:rPr>
              <a:t>)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Calibri"/>
              </a:rPr>
              <a:t>Призыв </a:t>
            </a:r>
            <a:r>
              <a:rPr lang="ru-RU" sz="2000" dirty="0">
                <a:latin typeface="Calibri"/>
              </a:rPr>
              <a:t>к </a:t>
            </a:r>
            <a:r>
              <a:rPr lang="ru-RU" sz="2000" dirty="0" smtClean="0">
                <a:latin typeface="Calibri"/>
              </a:rPr>
              <a:t>Европейской ассоциация обеспечения качества высшего образования (ENQA) </a:t>
            </a:r>
            <a:r>
              <a:rPr lang="ru-RU" sz="2000" dirty="0">
                <a:latin typeface="Calibri"/>
              </a:rPr>
              <a:t>через </a:t>
            </a:r>
            <a:r>
              <a:rPr lang="ru-RU" sz="2000" dirty="0" smtClean="0">
                <a:latin typeface="Calibri"/>
              </a:rPr>
              <a:t>их членов, </a:t>
            </a:r>
            <a:r>
              <a:rPr lang="ru-RU" sz="2000" b="1" dirty="0">
                <a:latin typeface="Calibri"/>
              </a:rPr>
              <a:t>в сотрудничестве с </a:t>
            </a:r>
            <a:r>
              <a:rPr lang="ru-RU" sz="2000" b="1" dirty="0" smtClean="0">
                <a:latin typeface="Calibri"/>
              </a:rPr>
              <a:t>Европейской Ассоциацией Университетов (EUA</a:t>
            </a:r>
            <a:r>
              <a:rPr lang="ru-RU" sz="2000" b="1" dirty="0">
                <a:latin typeface="Calibri"/>
              </a:rPr>
              <a:t>), </a:t>
            </a:r>
            <a:r>
              <a:rPr lang="ru-RU" sz="2000" b="1" dirty="0" smtClean="0">
                <a:latin typeface="Calibri"/>
              </a:rPr>
              <a:t>Европейской ассоциацией </a:t>
            </a:r>
            <a:r>
              <a:rPr lang="ru-RU" sz="2000" b="1" dirty="0">
                <a:latin typeface="Calibri"/>
              </a:rPr>
              <a:t>учреждений высшего образования </a:t>
            </a:r>
            <a:r>
              <a:rPr lang="ru-RU" sz="2000" b="1" dirty="0" smtClean="0">
                <a:latin typeface="Calibri"/>
              </a:rPr>
              <a:t>(EURASHE) </a:t>
            </a:r>
            <a:r>
              <a:rPr lang="ru-RU" sz="2000" b="1" dirty="0">
                <a:latin typeface="Calibri"/>
              </a:rPr>
              <a:t>и </a:t>
            </a:r>
            <a:r>
              <a:rPr lang="ru-RU" sz="2000" b="1" dirty="0" smtClean="0">
                <a:latin typeface="Calibri"/>
              </a:rPr>
              <a:t>Национальными Союзами Студентов Европы (ESIB)</a:t>
            </a:r>
            <a:r>
              <a:rPr lang="ru-RU" sz="2000" dirty="0" smtClean="0">
                <a:latin typeface="Calibri"/>
              </a:rPr>
              <a:t>, </a:t>
            </a:r>
            <a:r>
              <a:rPr lang="ru-RU" sz="2000" dirty="0">
                <a:latin typeface="Calibri"/>
              </a:rPr>
              <a:t>разработать </a:t>
            </a:r>
            <a:r>
              <a:rPr lang="ru-RU" sz="2000" b="1" dirty="0">
                <a:latin typeface="Calibri"/>
              </a:rPr>
              <a:t>согласованный набор стандартов</a:t>
            </a:r>
            <a:r>
              <a:rPr lang="ru-RU" sz="2000" dirty="0">
                <a:latin typeface="Calibri"/>
              </a:rPr>
              <a:t>, процедур и </a:t>
            </a:r>
            <a:r>
              <a:rPr lang="ru-RU" sz="2000" b="1" dirty="0" smtClean="0">
                <a:latin typeface="Calibri"/>
              </a:rPr>
              <a:t>руководств </a:t>
            </a:r>
            <a:r>
              <a:rPr lang="ru-RU" sz="2000" b="1" dirty="0">
                <a:latin typeface="Calibri"/>
              </a:rPr>
              <a:t>по обеспечению качества </a:t>
            </a:r>
            <a:r>
              <a:rPr lang="ru-RU" sz="2000" dirty="0">
                <a:latin typeface="Calibri"/>
              </a:rPr>
              <a:t>и "изучить пути обеспечения адекватной системы </a:t>
            </a:r>
            <a:r>
              <a:rPr lang="ru-RU" sz="2000" dirty="0" smtClean="0">
                <a:latin typeface="Calibri"/>
              </a:rPr>
              <a:t>экспертной оценки </a:t>
            </a:r>
            <a:r>
              <a:rPr lang="ru-RU" sz="2000" dirty="0">
                <a:latin typeface="Calibri"/>
              </a:rPr>
              <a:t>учреждений или </a:t>
            </a:r>
            <a:r>
              <a:rPr lang="ru-RU" sz="2000" dirty="0" smtClean="0">
                <a:latin typeface="Calibri"/>
              </a:rPr>
              <a:t>органов обеспечения </a:t>
            </a:r>
            <a:r>
              <a:rPr lang="ru-RU" sz="2000" dirty="0">
                <a:latin typeface="Calibri"/>
              </a:rPr>
              <a:t>качества и / или </a:t>
            </a:r>
            <a:r>
              <a:rPr lang="ru-RU" sz="2000" dirty="0" smtClean="0">
                <a:latin typeface="Calibri"/>
              </a:rPr>
              <a:t>аккредитации, </a:t>
            </a:r>
            <a:r>
              <a:rPr lang="ru-RU" sz="2000" dirty="0">
                <a:latin typeface="Calibri"/>
              </a:rPr>
              <a:t>а также отчитаться </a:t>
            </a:r>
            <a:r>
              <a:rPr lang="ru-RU" sz="2000" dirty="0" smtClean="0">
                <a:latin typeface="Calibri"/>
              </a:rPr>
              <a:t>перед министрами </a:t>
            </a:r>
            <a:r>
              <a:rPr lang="ru-RU" sz="2000" dirty="0">
                <a:latin typeface="Calibri"/>
              </a:rPr>
              <a:t>через </a:t>
            </a:r>
            <a:r>
              <a:rPr lang="ru-RU" sz="2000" dirty="0" smtClean="0">
                <a:latin typeface="Calibri"/>
              </a:rPr>
              <a:t>группа </a:t>
            </a:r>
            <a:r>
              <a:rPr lang="ru-RU" sz="2000" dirty="0">
                <a:latin typeface="Calibri"/>
              </a:rPr>
              <a:t>по </a:t>
            </a:r>
            <a:r>
              <a:rPr lang="ru-RU" sz="2000" dirty="0" smtClean="0">
                <a:latin typeface="Calibri"/>
              </a:rPr>
              <a:t>контролю </a:t>
            </a:r>
            <a:r>
              <a:rPr lang="ru-RU" sz="2000" dirty="0">
                <a:latin typeface="Calibri"/>
              </a:rPr>
              <a:t>за ходом Болонского </a:t>
            </a:r>
            <a:r>
              <a:rPr lang="ru-RU" sz="2000" dirty="0" smtClean="0">
                <a:latin typeface="Calibri"/>
              </a:rPr>
              <a:t>процесса </a:t>
            </a:r>
            <a:r>
              <a:rPr lang="ru-RU" sz="2000" b="1" dirty="0" smtClean="0">
                <a:latin typeface="Calibri"/>
              </a:rPr>
              <a:t>в </a:t>
            </a:r>
            <a:r>
              <a:rPr lang="ru-RU" sz="2000" b="1" dirty="0">
                <a:latin typeface="Calibri"/>
              </a:rPr>
              <a:t>2005 </a:t>
            </a:r>
            <a:r>
              <a:rPr lang="ru-RU" sz="2000" b="1" dirty="0" smtClean="0">
                <a:latin typeface="Calibri"/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433245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800" b="0" dirty="0" smtClean="0"/>
              <a:t>Пример</a:t>
            </a:r>
            <a:r>
              <a:rPr lang="nl-NL" sz="2800" b="0" dirty="0" smtClean="0"/>
              <a:t>: 2.4-2.6 </a:t>
            </a:r>
            <a:r>
              <a:rPr lang="ru-RU" sz="2800" b="0" dirty="0" smtClean="0"/>
              <a:t>процесс </a:t>
            </a:r>
            <a:r>
              <a:rPr lang="ru-RU" sz="2800" b="0" dirty="0"/>
              <a:t>внешнего </a:t>
            </a:r>
            <a:r>
              <a:rPr lang="ru-RU" sz="2800" b="0" dirty="0" smtClean="0"/>
              <a:t>обеспечения качества</a:t>
            </a:r>
            <a:endParaRPr lang="nl-NL" sz="28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3" y="1798638"/>
            <a:ext cx="8275836" cy="47498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/>
              <a:t>Стандарт</a:t>
            </a:r>
            <a:r>
              <a:rPr lang="ru-RU" sz="2000" dirty="0"/>
              <a:t>: </a:t>
            </a:r>
            <a:r>
              <a:rPr lang="en-US" sz="2000" dirty="0" smtClean="0"/>
              <a:t> </a:t>
            </a:r>
          </a:p>
          <a:p>
            <a:pPr algn="just"/>
            <a:r>
              <a:rPr lang="ru-RU" sz="1600" dirty="0" smtClean="0"/>
              <a:t>Внешнее обеспечение </a:t>
            </a:r>
            <a:r>
              <a:rPr lang="ru-RU" sz="1600" dirty="0"/>
              <a:t>качества </a:t>
            </a:r>
            <a:r>
              <a:rPr lang="ru-RU" sz="1600" dirty="0" smtClean="0"/>
              <a:t>должно </a:t>
            </a:r>
            <a:r>
              <a:rPr lang="ru-RU" sz="1600" dirty="0"/>
              <a:t>осуществляться группами внешних экспертов, </a:t>
            </a:r>
            <a:r>
              <a:rPr lang="ru-RU" sz="1600" dirty="0" smtClean="0"/>
              <a:t>включающих студента(</a:t>
            </a:r>
            <a:r>
              <a:rPr lang="ru-RU" sz="1600" dirty="0" err="1" smtClean="0"/>
              <a:t>ов</a:t>
            </a:r>
            <a:r>
              <a:rPr lang="ru-RU" sz="1600" dirty="0" smtClean="0"/>
              <a:t>).</a:t>
            </a:r>
            <a:r>
              <a:rPr lang="en-US" sz="1600" dirty="0" smtClean="0"/>
              <a:t> </a:t>
            </a:r>
          </a:p>
          <a:p>
            <a:pPr algn="just"/>
            <a:r>
              <a:rPr lang="ru-RU" sz="1600" dirty="0"/>
              <a:t>Любые результаты или </a:t>
            </a:r>
            <a:r>
              <a:rPr lang="ru-RU" sz="1600" dirty="0" smtClean="0"/>
              <a:t>отзывы, </a:t>
            </a:r>
            <a:r>
              <a:rPr lang="ru-RU" sz="1600" dirty="0"/>
              <a:t>сделанные в результате внешнего </a:t>
            </a:r>
            <a:r>
              <a:rPr lang="ru-RU" sz="1600" dirty="0" smtClean="0"/>
              <a:t>обеспечения качества, </a:t>
            </a:r>
            <a:r>
              <a:rPr lang="ru-RU" sz="1600" dirty="0"/>
              <a:t>должны быть основаны на четких и опубликованных </a:t>
            </a:r>
            <a:r>
              <a:rPr lang="ru-RU" sz="1600" dirty="0" smtClean="0"/>
              <a:t>критериях, </a:t>
            </a:r>
            <a:r>
              <a:rPr lang="ru-RU" sz="1600" dirty="0"/>
              <a:t>которые применяются последовательно, независимо от (...) </a:t>
            </a:r>
            <a:r>
              <a:rPr lang="ru-RU" sz="1600" dirty="0" smtClean="0"/>
              <a:t>официального решения</a:t>
            </a:r>
            <a:r>
              <a:rPr lang="en-US" sz="1600" dirty="0" smtClean="0"/>
              <a:t>. </a:t>
            </a:r>
          </a:p>
          <a:p>
            <a:pPr algn="just"/>
            <a:r>
              <a:rPr lang="ru-RU" sz="1600" dirty="0"/>
              <a:t>Полные отчеты экспертов должны быть опубликованы, </a:t>
            </a:r>
            <a:r>
              <a:rPr lang="ru-RU" sz="1600" dirty="0" smtClean="0"/>
              <a:t>вузы </a:t>
            </a:r>
            <a:r>
              <a:rPr lang="ru-RU" sz="1600" dirty="0"/>
              <a:t>должны </a:t>
            </a:r>
            <a:r>
              <a:rPr lang="ru-RU" sz="1600" dirty="0" smtClean="0"/>
              <a:t>обеспечить предоставление программ </a:t>
            </a:r>
            <a:r>
              <a:rPr lang="ru-RU" sz="1600" dirty="0"/>
              <a:t>таким образом, </a:t>
            </a:r>
            <a:r>
              <a:rPr lang="ru-RU" sz="1600" dirty="0" smtClean="0"/>
              <a:t>чтобы стимулировать </a:t>
            </a:r>
            <a:r>
              <a:rPr lang="ru-RU" sz="1600" dirty="0"/>
              <a:t>студентов </a:t>
            </a:r>
            <a:r>
              <a:rPr lang="ru-RU" sz="1600" dirty="0" smtClean="0"/>
              <a:t>активно участвовать </a:t>
            </a:r>
            <a:r>
              <a:rPr lang="ru-RU" sz="1600" dirty="0"/>
              <a:t>в создании учебного процесса, </a:t>
            </a:r>
            <a:r>
              <a:rPr lang="ru-RU" sz="1600" dirty="0" smtClean="0"/>
              <a:t>и чтобы </a:t>
            </a:r>
            <a:r>
              <a:rPr lang="ru-RU" sz="1600" dirty="0"/>
              <a:t>оценка студентов </a:t>
            </a:r>
            <a:r>
              <a:rPr lang="ru-RU" sz="1600" dirty="0" smtClean="0"/>
              <a:t>отражала данный подход</a:t>
            </a:r>
            <a:r>
              <a:rPr lang="en-US" sz="1600" dirty="0" smtClean="0"/>
              <a:t>.</a:t>
            </a:r>
          </a:p>
          <a:p>
            <a:pPr marL="0" indent="0" algn="just">
              <a:buNone/>
            </a:pPr>
            <a:r>
              <a:rPr lang="ru-RU" sz="2000" b="1" dirty="0" smtClean="0"/>
              <a:t>Рекомендации</a:t>
            </a:r>
            <a:r>
              <a:rPr lang="en-US" sz="2000" dirty="0" smtClean="0"/>
              <a:t>:</a:t>
            </a:r>
          </a:p>
          <a:p>
            <a:pPr algn="just"/>
            <a:r>
              <a:rPr lang="ru-RU" sz="1600" dirty="0"/>
              <a:t>В основе внешнего обеспечения качества </a:t>
            </a:r>
            <a:r>
              <a:rPr lang="ru-RU" sz="1600" dirty="0" smtClean="0"/>
              <a:t>лежит экспертиза широкого диапазона, предоставляемая равноправными экспертами</a:t>
            </a:r>
            <a:r>
              <a:rPr lang="en-US" sz="1600" dirty="0" smtClean="0"/>
              <a:t>.</a:t>
            </a:r>
          </a:p>
          <a:p>
            <a:pPr algn="just"/>
            <a:r>
              <a:rPr lang="ru-RU" sz="1600" dirty="0"/>
              <a:t>Внешнее обеспечение качества и, в частности, </a:t>
            </a:r>
            <a:r>
              <a:rPr lang="ru-RU" sz="1600" dirty="0" smtClean="0"/>
              <a:t>его результаты, </a:t>
            </a:r>
            <a:r>
              <a:rPr lang="ru-RU" sz="1600" dirty="0"/>
              <a:t>оказывают </a:t>
            </a:r>
            <a:r>
              <a:rPr lang="ru-RU" sz="1600" dirty="0" smtClean="0"/>
              <a:t>значительное </a:t>
            </a:r>
            <a:r>
              <a:rPr lang="ru-RU" sz="1600" dirty="0"/>
              <a:t>влияние на </a:t>
            </a:r>
            <a:r>
              <a:rPr lang="ru-RU" sz="1600" dirty="0" smtClean="0"/>
              <a:t>вузы </a:t>
            </a:r>
            <a:r>
              <a:rPr lang="ru-RU" sz="1600" dirty="0"/>
              <a:t>и программы, которые </a:t>
            </a:r>
            <a:r>
              <a:rPr lang="ru-RU" sz="1600" dirty="0" smtClean="0"/>
              <a:t>оцениваются</a:t>
            </a:r>
            <a:r>
              <a:rPr lang="en-US" sz="1800" dirty="0" smtClean="0"/>
              <a:t>.</a:t>
            </a:r>
            <a:endParaRPr lang="en-US" sz="1800" dirty="0"/>
          </a:p>
          <a:p>
            <a:pPr algn="just"/>
            <a:endParaRPr lang="nl-NL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09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 smtClean="0"/>
              <a:t>Структура </a:t>
            </a:r>
            <a:r>
              <a:rPr lang="ru-RU" sz="2800" b="0" dirty="0"/>
              <a:t>ЕСР </a:t>
            </a:r>
            <a:r>
              <a:rPr lang="nl-NL" sz="2800" b="0" dirty="0"/>
              <a:t>– </a:t>
            </a:r>
            <a:r>
              <a:rPr lang="ru-RU" sz="2800" b="0" dirty="0"/>
              <a:t>Часть</a:t>
            </a:r>
            <a:r>
              <a:rPr lang="nl-NL" sz="2800" b="0" dirty="0"/>
              <a:t> 3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nl-NL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94" y="1901825"/>
            <a:ext cx="606742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430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nl-NL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81" y="1628800"/>
            <a:ext cx="7576950" cy="42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153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800" b="0" dirty="0" smtClean="0"/>
              <a:t>Пример </a:t>
            </a:r>
            <a:r>
              <a:rPr lang="nl-NL" sz="2800" b="0" dirty="0" smtClean="0"/>
              <a:t>: 3.1-3.2 </a:t>
            </a:r>
            <a:r>
              <a:rPr lang="ru-RU" sz="2800" b="0" dirty="0" smtClean="0"/>
              <a:t>Агентства</a:t>
            </a:r>
            <a:endParaRPr lang="nl-NL" sz="28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7" y="1798638"/>
            <a:ext cx="8059812" cy="4749800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Стандарт </a:t>
            </a:r>
            <a:r>
              <a:rPr lang="en-US" sz="2000" dirty="0" smtClean="0"/>
              <a:t>: </a:t>
            </a:r>
          </a:p>
          <a:p>
            <a:r>
              <a:rPr lang="ru-RU" sz="1800" dirty="0"/>
              <a:t>Агентства должны на регулярной </a:t>
            </a:r>
            <a:r>
              <a:rPr lang="ru-RU" sz="1800" dirty="0" smtClean="0"/>
              <a:t>основе осуществлять мероприятия </a:t>
            </a:r>
            <a:r>
              <a:rPr lang="ru-RU" sz="1800" dirty="0"/>
              <a:t>по </a:t>
            </a:r>
            <a:r>
              <a:rPr lang="ru-RU" sz="1800" dirty="0" smtClean="0"/>
              <a:t>внешнему обеспечению </a:t>
            </a:r>
            <a:r>
              <a:rPr lang="ru-RU" sz="1800" dirty="0"/>
              <a:t>качества, как это определено в части 2 </a:t>
            </a:r>
            <a:r>
              <a:rPr lang="ru-RU" sz="1800" dirty="0" smtClean="0"/>
              <a:t>ЕСР. </a:t>
            </a:r>
            <a:r>
              <a:rPr lang="ru-RU" sz="1800" dirty="0"/>
              <a:t>Они должны иметь четкие </a:t>
            </a:r>
            <a:r>
              <a:rPr lang="ru-RU" sz="1800" dirty="0" smtClean="0"/>
              <a:t>и определенные цели </a:t>
            </a:r>
            <a:r>
              <a:rPr lang="ru-RU" sz="1800" dirty="0"/>
              <a:t>и задачи, которые </a:t>
            </a:r>
            <a:r>
              <a:rPr lang="ru-RU" sz="1800" dirty="0" smtClean="0"/>
              <a:t>прописаны в их миссии, доступной общественности</a:t>
            </a:r>
            <a:r>
              <a:rPr lang="en-US" sz="1800" dirty="0" smtClean="0"/>
              <a:t>.</a:t>
            </a:r>
          </a:p>
          <a:p>
            <a:r>
              <a:rPr lang="ru-RU" sz="1800" dirty="0"/>
              <a:t>Агентства должны </a:t>
            </a:r>
            <a:r>
              <a:rPr lang="ru-RU" sz="1800" dirty="0" smtClean="0"/>
              <a:t>быть юридически зарегистрированы и </a:t>
            </a:r>
            <a:r>
              <a:rPr lang="ru-RU" sz="1800" dirty="0"/>
              <a:t>должны быть официально признаны компетентными государственными органами </a:t>
            </a:r>
            <a:r>
              <a:rPr lang="ru-RU" sz="1800" dirty="0" smtClean="0"/>
              <a:t>в </a:t>
            </a:r>
            <a:r>
              <a:rPr lang="ru-RU" sz="1800" dirty="0"/>
              <a:t>качестве агентств по обеспечению </a:t>
            </a:r>
            <a:r>
              <a:rPr lang="ru-RU" sz="1800" dirty="0" smtClean="0"/>
              <a:t>качества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ru-RU" sz="2000" b="1" dirty="0"/>
              <a:t>Рекомендации </a:t>
            </a:r>
            <a:r>
              <a:rPr lang="en-US" sz="2000" dirty="0" smtClean="0"/>
              <a:t>:</a:t>
            </a:r>
          </a:p>
          <a:p>
            <a:r>
              <a:rPr lang="ru-RU" sz="1800" dirty="0"/>
              <a:t>Для обеспечения </a:t>
            </a:r>
            <a:r>
              <a:rPr lang="ru-RU" sz="1800" dirty="0" smtClean="0"/>
              <a:t>значимости </a:t>
            </a:r>
            <a:r>
              <a:rPr lang="ru-RU" sz="1800" dirty="0"/>
              <a:t>внешнего контроля </a:t>
            </a:r>
            <a:r>
              <a:rPr lang="ru-RU" sz="1800" dirty="0" smtClean="0"/>
              <a:t>качества </a:t>
            </a:r>
            <a:r>
              <a:rPr lang="ru-RU" sz="1800" dirty="0"/>
              <a:t>важно, чтобы </a:t>
            </a:r>
            <a:r>
              <a:rPr lang="ru-RU" sz="1800" dirty="0" smtClean="0"/>
              <a:t>вузы </a:t>
            </a:r>
            <a:r>
              <a:rPr lang="ru-RU" sz="1800" dirty="0"/>
              <a:t>и </a:t>
            </a:r>
            <a:r>
              <a:rPr lang="ru-RU" sz="1800" dirty="0" smtClean="0"/>
              <a:t>общественность доверяли агентствам. Следовательно</a:t>
            </a:r>
            <a:r>
              <a:rPr lang="en-US" sz="1800" dirty="0" smtClean="0"/>
              <a:t>...</a:t>
            </a:r>
          </a:p>
          <a:p>
            <a:r>
              <a:rPr lang="ru-RU" sz="1800" dirty="0" smtClean="0"/>
              <a:t>Автономным учреждениям образования </a:t>
            </a:r>
            <a:r>
              <a:rPr lang="ru-RU" sz="1800" dirty="0"/>
              <a:t>нужны независимые </a:t>
            </a:r>
            <a:r>
              <a:rPr lang="ru-RU" sz="1800" dirty="0" smtClean="0"/>
              <a:t>агентства </a:t>
            </a:r>
            <a:r>
              <a:rPr lang="ru-RU" sz="1800" dirty="0"/>
              <a:t>в качестве </a:t>
            </a:r>
            <a:r>
              <a:rPr lang="ru-RU" sz="1800" dirty="0" smtClean="0"/>
              <a:t>партнеров</a:t>
            </a:r>
            <a:r>
              <a:rPr lang="en-US" sz="1800" dirty="0" smtClean="0"/>
              <a:t>.</a:t>
            </a:r>
            <a:endParaRPr lang="nl-NL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83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 smtClean="0"/>
              <a:t>Ответ вузов на ЕСР </a:t>
            </a:r>
            <a:r>
              <a:rPr lang="nl-NL" sz="2800" b="0" dirty="0" smtClean="0"/>
              <a:t>(2015)</a:t>
            </a:r>
            <a:endParaRPr lang="nl-NL" sz="2800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72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8025" y="304800"/>
            <a:ext cx="6837363" cy="1251992"/>
          </a:xfrm>
        </p:spPr>
        <p:txBody>
          <a:bodyPr/>
          <a:lstStyle/>
          <a:p>
            <a:r>
              <a:rPr lang="ru-RU" sz="2800" b="0" dirty="0"/>
              <a:t>Есть ли у </a:t>
            </a:r>
            <a:r>
              <a:rPr lang="ru-RU" sz="2800" b="0" dirty="0" smtClean="0"/>
              <a:t>вузов институциональная стратегия </a:t>
            </a:r>
            <a:r>
              <a:rPr lang="ru-RU" sz="2800" b="0" dirty="0"/>
              <a:t>и </a:t>
            </a:r>
            <a:r>
              <a:rPr lang="ru-RU" sz="2800" b="0" dirty="0" smtClean="0"/>
              <a:t>система обеспечения качества</a:t>
            </a:r>
            <a:r>
              <a:rPr lang="en-US" sz="2800" b="0" dirty="0" smtClean="0"/>
              <a:t>?</a:t>
            </a:r>
            <a:endParaRPr lang="nl-NL" sz="2800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nl-NL">
              <a:solidFill>
                <a:srgbClr val="000000"/>
              </a:solidFill>
            </a:endParaRPr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2755418"/>
            <a:ext cx="6837363" cy="283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hoek 6"/>
          <p:cNvSpPr/>
          <p:nvPr/>
        </p:nvSpPr>
        <p:spPr>
          <a:xfrm>
            <a:off x="6509331" y="6172200"/>
            <a:ext cx="20657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332586"/>
              </a:buClr>
              <a:buSzPct val="100000"/>
              <a:defRPr/>
            </a:pPr>
            <a:r>
              <a:rPr lang="en-GB" sz="1000" dirty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EUA Trends 2015, </a:t>
            </a:r>
            <a:r>
              <a:rPr lang="en-GB" sz="1000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Q51: </a:t>
            </a:r>
            <a:r>
              <a:rPr lang="en-GB" sz="1000" dirty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N= </a:t>
            </a:r>
            <a:r>
              <a:rPr lang="en-GB" sz="1000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419</a:t>
            </a:r>
            <a:endParaRPr lang="en-GB" sz="1000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045670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05841" y="389644"/>
            <a:ext cx="6837363" cy="1167148"/>
          </a:xfrm>
        </p:spPr>
        <p:txBody>
          <a:bodyPr/>
          <a:lstStyle/>
          <a:p>
            <a:r>
              <a:rPr lang="ru-RU" sz="2400" b="0" dirty="0"/>
              <a:t>Данные </a:t>
            </a:r>
            <a:r>
              <a:rPr lang="ru-RU" sz="2400" b="0" dirty="0" smtClean="0"/>
              <a:t>стран </a:t>
            </a:r>
            <a:r>
              <a:rPr lang="ru-RU" sz="2400" b="0" dirty="0"/>
              <a:t>по </a:t>
            </a:r>
            <a:r>
              <a:rPr lang="ru-RU" sz="2400" b="0" dirty="0" smtClean="0"/>
              <a:t>вузам </a:t>
            </a:r>
            <a:r>
              <a:rPr lang="ru-RU" sz="2400" b="0" dirty="0"/>
              <a:t>с институциональной с</a:t>
            </a:r>
            <a:r>
              <a:rPr lang="ru-RU" sz="2400" b="0" dirty="0" smtClean="0"/>
              <a:t>тратегией </a:t>
            </a:r>
            <a:r>
              <a:rPr lang="ru-RU" sz="2400" b="0" dirty="0"/>
              <a:t>обеспечения качества и комплексного подхода к </a:t>
            </a:r>
            <a:r>
              <a:rPr lang="ru-RU" sz="2400" b="0" dirty="0" smtClean="0"/>
              <a:t>обеспечению качества</a:t>
            </a:r>
            <a:endParaRPr lang="nl-NL" sz="2400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509331" y="6172200"/>
            <a:ext cx="20657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332586"/>
              </a:buClr>
              <a:buSzPct val="100000"/>
              <a:defRPr/>
            </a:pPr>
            <a:r>
              <a:rPr lang="en-GB" sz="1000" dirty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EUA Trends 2015, Q47: N= 425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204864"/>
            <a:ext cx="8228013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257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Ответственность за </a:t>
            </a:r>
            <a:r>
              <a:rPr lang="ru-RU" sz="2800" dirty="0" smtClean="0"/>
              <a:t>внешнее обеспечение качества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2013/14</a:t>
            </a:r>
            <a:endParaRPr lang="nl-NL" sz="28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162" y="1600200"/>
            <a:ext cx="579967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691680" y="6381328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Европейская комиссия / EACEA / </a:t>
            </a:r>
            <a:r>
              <a:rPr lang="ru-RU" sz="1000" dirty="0" err="1"/>
              <a:t>Эвридика</a:t>
            </a:r>
            <a:r>
              <a:rPr lang="ru-RU" sz="1000" dirty="0"/>
              <a:t>, 2015 г. </a:t>
            </a:r>
            <a:r>
              <a:rPr lang="ru-RU" sz="1000" i="1" dirty="0"/>
              <a:t>Пространство европейского высшего образования в 2015 г.: Отчет о реализации Болонского процесса.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7596336" y="2348880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Зеленый</a:t>
            </a:r>
            <a:r>
              <a:rPr lang="nl-NL" sz="1000" b="1" dirty="0" smtClean="0"/>
              <a:t> = </a:t>
            </a:r>
            <a:r>
              <a:rPr lang="ru-RU" sz="1000" b="1" dirty="0" smtClean="0"/>
              <a:t>правительство</a:t>
            </a:r>
            <a:r>
              <a:rPr lang="nl-NL" sz="1000" b="1" dirty="0" smtClean="0"/>
              <a:t> </a:t>
            </a:r>
          </a:p>
          <a:p>
            <a:r>
              <a:rPr lang="ru-RU" sz="1000" b="1" dirty="0" smtClean="0"/>
              <a:t>Оранжевый</a:t>
            </a:r>
            <a:r>
              <a:rPr lang="nl-NL" sz="1000" b="1" dirty="0" smtClean="0"/>
              <a:t> = </a:t>
            </a:r>
            <a:r>
              <a:rPr lang="ru-RU" sz="1000" b="1" dirty="0" smtClean="0"/>
              <a:t>отдельное агентство</a:t>
            </a:r>
            <a:endParaRPr lang="nl-NL" sz="1000" b="1" dirty="0" smtClean="0"/>
          </a:p>
          <a:p>
            <a:r>
              <a:rPr lang="ru-RU" sz="1000" b="1" dirty="0" smtClean="0"/>
              <a:t>Розовый</a:t>
            </a:r>
            <a:r>
              <a:rPr lang="nl-NL" sz="1000" b="1" dirty="0" smtClean="0"/>
              <a:t> = </a:t>
            </a:r>
            <a:r>
              <a:rPr lang="ru-RU" sz="1000" b="1" dirty="0" smtClean="0"/>
              <a:t>больше агентств</a:t>
            </a:r>
            <a:endParaRPr lang="nl-NL" sz="1000" b="1" dirty="0"/>
          </a:p>
        </p:txBody>
      </p:sp>
    </p:spTree>
    <p:extLst>
      <p:ext uri="{BB962C8B-B14F-4D97-AF65-F5344CB8AC3E}">
        <p14:creationId xmlns:p14="http://schemas.microsoft.com/office/powerpoint/2010/main" val="27679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Заключение</a:t>
            </a:r>
            <a:r>
              <a:rPr lang="nl-NL" sz="2800" dirty="0" smtClean="0"/>
              <a:t>: </a:t>
            </a:r>
            <a:r>
              <a:rPr lang="ru-RU" sz="2800" dirty="0" smtClean="0"/>
              <a:t>Болонские инструменты</a:t>
            </a:r>
            <a:endParaRPr lang="nl-NL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6331" y="2501900"/>
            <a:ext cx="60007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47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Заключение</a:t>
            </a:r>
            <a:r>
              <a:rPr lang="nl-NL" sz="2800" dirty="0"/>
              <a:t>: </a:t>
            </a:r>
            <a:r>
              <a:rPr lang="ru-RU" sz="2800" dirty="0" smtClean="0"/>
              <a:t>обновленные Болонские инструменты</a:t>
            </a:r>
            <a:endParaRPr lang="nl-NL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6331" y="2501900"/>
            <a:ext cx="60007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altLang="nl-NL">
              <a:solidFill>
                <a:srgbClr val="000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00000">
            <a:off x="4565027" y="3556573"/>
            <a:ext cx="171132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 rot="20639641">
            <a:off x="4898051" y="3831219"/>
            <a:ext cx="884483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457200">
              <a:defRPr/>
            </a:pPr>
            <a:r>
              <a:rPr lang="nl-NL" sz="2000" dirty="0" smtClean="0">
                <a:ln/>
                <a:solidFill>
                  <a:schemeClr val="accent3"/>
                </a:solidFill>
                <a:latin typeface="Verdana"/>
                <a:cs typeface="Arial" charset="0"/>
              </a:rPr>
              <a:t>ESG</a:t>
            </a:r>
            <a:endParaRPr lang="nl-NL" sz="2000" dirty="0">
              <a:ln/>
              <a:solidFill>
                <a:schemeClr val="accent3"/>
              </a:solidFill>
              <a:latin typeface="Verdan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40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/>
              <a:t>Берген (2005) - Утверждение </a:t>
            </a:r>
            <a:r>
              <a:rPr lang="nl-NL" sz="2800" b="0" dirty="0" smtClean="0"/>
              <a:t>E</a:t>
            </a:r>
            <a:r>
              <a:rPr lang="ru-RU" sz="2800" b="0" dirty="0" smtClean="0"/>
              <a:t>СР</a:t>
            </a:r>
            <a:endParaRPr lang="nl-NL" sz="2800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3" y="1798638"/>
            <a:ext cx="7915796" cy="4373562"/>
          </a:xfrm>
        </p:spPr>
        <p:txBody>
          <a:bodyPr/>
          <a:lstStyle/>
          <a:p>
            <a:pPr algn="just"/>
            <a:r>
              <a:rPr lang="en-US" sz="2000" dirty="0" smtClean="0"/>
              <a:t>“</a:t>
            </a:r>
            <a:r>
              <a:rPr lang="ru-RU" sz="2000" dirty="0" smtClean="0"/>
              <a:t>Мы принимаем стандарты и руководящие принципы для обеспечения качества в Европейском пространстве высшего образования в соответствии с предложением ENQA</a:t>
            </a:r>
            <a:r>
              <a:rPr lang="en-US" sz="2000" dirty="0" smtClean="0"/>
              <a:t>.</a:t>
            </a:r>
          </a:p>
          <a:p>
            <a:pPr algn="just"/>
            <a:r>
              <a:rPr lang="ru-RU" sz="2000" dirty="0" smtClean="0"/>
              <a:t>Мы обязуемся ввести предложенную модель для оценки агентств</a:t>
            </a:r>
            <a:r>
              <a:rPr lang="en-US" sz="2000" dirty="0" smtClean="0"/>
              <a:t> </a:t>
            </a:r>
            <a:r>
              <a:rPr lang="ru-RU" sz="2000" dirty="0" smtClean="0"/>
              <a:t>обеспечению качества на базе национальной экспертизы, соблюдая при этом общепринятые принципы и критерии</a:t>
            </a:r>
            <a:r>
              <a:rPr lang="en-US" sz="2000" dirty="0" smtClean="0"/>
              <a:t>.</a:t>
            </a:r>
          </a:p>
          <a:p>
            <a:pPr algn="just"/>
            <a:r>
              <a:rPr lang="ru-RU" sz="2000" dirty="0" smtClean="0"/>
              <a:t>Мы приветствуем принцип Европейского регистра агентств обеспечения качества на базе национальной экспертизы. Мы просим о том, что практические меры по реализации получат дальнейшее развитие через ENQA в сотрудничестве с ЕС, EURASHE и ESIB с </a:t>
            </a:r>
            <a:r>
              <a:rPr lang="ru-RU" sz="2000" dirty="0"/>
              <a:t>докладом через </a:t>
            </a:r>
            <a:r>
              <a:rPr lang="ru-RU" sz="2000" dirty="0" smtClean="0"/>
              <a:t>группу </a:t>
            </a:r>
            <a:r>
              <a:rPr lang="ru-RU" sz="2000" dirty="0"/>
              <a:t>по контролю за ходом Болонского </a:t>
            </a:r>
            <a:r>
              <a:rPr lang="ru-RU" sz="2000" dirty="0" smtClean="0"/>
              <a:t>процесса</a:t>
            </a:r>
            <a:r>
              <a:rPr lang="en-US" sz="2000" dirty="0" smtClean="0"/>
              <a:t>”.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32249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Для дальнейшей ссылки</a:t>
            </a:r>
            <a:r>
              <a:rPr lang="nl-NL" sz="2800" dirty="0"/>
              <a:t/>
            </a:r>
            <a:br>
              <a:rPr lang="nl-NL" sz="2800" dirty="0"/>
            </a:b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Стандарты и рекомендации по обеспечению качества в Европейском пространстве высшего </a:t>
            </a:r>
            <a:r>
              <a:rPr lang="ru-RU" sz="1800" dirty="0" smtClean="0"/>
              <a:t>образования </a:t>
            </a:r>
            <a:r>
              <a:rPr lang="en-US" sz="1800" dirty="0" smtClean="0"/>
              <a:t>(2015)</a:t>
            </a:r>
            <a:endParaRPr lang="nl-NL" sz="1200" dirty="0"/>
          </a:p>
          <a:p>
            <a:pPr marL="400050" lvl="1" indent="0">
              <a:buNone/>
            </a:pPr>
            <a:r>
              <a:rPr lang="nl-NL" sz="1200" dirty="0">
                <a:hlinkClick r:id="rId2"/>
              </a:rPr>
              <a:t>http://www.enqa.eu/index.php/home/esg</a:t>
            </a:r>
            <a:r>
              <a:rPr lang="nl-NL" sz="1200" dirty="0" smtClean="0">
                <a:hlinkClick r:id="rId2"/>
              </a:rPr>
              <a:t>/</a:t>
            </a:r>
            <a:endParaRPr lang="nl-NL" sz="1200" dirty="0" smtClean="0"/>
          </a:p>
          <a:p>
            <a:pPr marL="0" indent="0">
              <a:buNone/>
            </a:pPr>
            <a:endParaRPr lang="nl-NL" sz="1200" dirty="0" smtClean="0"/>
          </a:p>
          <a:p>
            <a:r>
              <a:rPr lang="ru-RU" sz="1800" dirty="0"/>
              <a:t>Европейское руководство по признанию для высших учебных заведений</a:t>
            </a:r>
            <a:r>
              <a:rPr lang="en-US" sz="1800" dirty="0" smtClean="0"/>
              <a:t>. EP-</a:t>
            </a:r>
            <a:r>
              <a:rPr lang="en-US" sz="1800" dirty="0" err="1" smtClean="0"/>
              <a:t>Nuffic</a:t>
            </a:r>
            <a:r>
              <a:rPr lang="en-US" sz="1800" dirty="0" smtClean="0"/>
              <a:t> 2016.</a:t>
            </a:r>
          </a:p>
          <a:p>
            <a:pPr marL="400050" lvl="1" indent="0">
              <a:buNone/>
            </a:pPr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www.enic-naric.net/ear-manual-standards-and-guidelines-on-recognition.aspx</a:t>
            </a:r>
            <a:endParaRPr lang="en-US" sz="1200" dirty="0" smtClean="0"/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2014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Спасибо за внимание!</a:t>
            </a:r>
            <a:endParaRPr lang="nl-NL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altLang="nl-NL">
              <a:solidFill>
                <a:srgbClr val="00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131" y="1828800"/>
            <a:ext cx="4207669" cy="478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4174423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45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rgbClr val="FFFFFF"/>
                </a:solidFill>
              </a:rPr>
              <a:t/>
            </a:r>
            <a:br>
              <a:rPr lang="en-US" sz="2800" b="0" dirty="0" smtClean="0">
                <a:solidFill>
                  <a:srgbClr val="FFFFFF"/>
                </a:solidFill>
              </a:rPr>
            </a:br>
            <a:r>
              <a:rPr lang="ru-RU" sz="2800" b="0" dirty="0" smtClean="0">
                <a:solidFill>
                  <a:srgbClr val="FFFFFF"/>
                </a:solidFill>
              </a:rPr>
              <a:t>Мероприятия вуза для поддержания его интернационализации</a:t>
            </a:r>
            <a:endParaRPr lang="nl-NL" sz="28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3" y="1798638"/>
            <a:ext cx="7915796" cy="4749800"/>
          </a:xfrm>
        </p:spPr>
        <p:txBody>
          <a:bodyPr/>
          <a:lstStyle/>
          <a:p>
            <a:r>
              <a:rPr lang="ru-RU" sz="1800" dirty="0" smtClean="0"/>
              <a:t>Увеличение институциональных стратегий в поддержку обучения </a:t>
            </a:r>
            <a:r>
              <a:rPr lang="ru-RU" sz="1800" dirty="0"/>
              <a:t>и </a:t>
            </a:r>
            <a:r>
              <a:rPr lang="ru-RU" sz="1800" dirty="0" smtClean="0"/>
              <a:t>преподавания</a:t>
            </a:r>
            <a:endParaRPr lang="nl-NL" sz="1800" dirty="0" smtClean="0"/>
          </a:p>
          <a:p>
            <a:pPr lvl="1"/>
            <a:r>
              <a:rPr lang="ru-RU" sz="1600" dirty="0" smtClean="0"/>
              <a:t>интернационализация</a:t>
            </a:r>
            <a:r>
              <a:rPr lang="nl-NL" sz="1600" dirty="0" smtClean="0"/>
              <a:t> / </a:t>
            </a:r>
            <a:r>
              <a:rPr lang="ru-RU" sz="1600" dirty="0" smtClean="0"/>
              <a:t>электронное </a:t>
            </a:r>
            <a:r>
              <a:rPr lang="ru-RU" sz="1600" dirty="0"/>
              <a:t>обучение</a:t>
            </a:r>
            <a:r>
              <a:rPr lang="nl-NL" sz="1600" dirty="0" smtClean="0"/>
              <a:t> /</a:t>
            </a:r>
            <a:r>
              <a:rPr lang="ru-RU" sz="1600" dirty="0" err="1"/>
              <a:t>рекрутинг</a:t>
            </a:r>
            <a:r>
              <a:rPr lang="ru-RU" sz="1600" dirty="0"/>
              <a:t> конкретных групп / </a:t>
            </a:r>
            <a:r>
              <a:rPr lang="ru-RU" sz="1600" dirty="0" smtClean="0"/>
              <a:t>развитие академического персонала / стратегия и </a:t>
            </a:r>
            <a:r>
              <a:rPr lang="ru-RU" sz="1600" dirty="0"/>
              <a:t>система </a:t>
            </a:r>
            <a:r>
              <a:rPr lang="ru-RU" sz="1600" dirty="0" smtClean="0"/>
              <a:t>обеспечения качества / сбор </a:t>
            </a:r>
            <a:r>
              <a:rPr lang="ru-RU" sz="1600" dirty="0"/>
              <a:t>и </a:t>
            </a:r>
            <a:r>
              <a:rPr lang="ru-RU" sz="1600" dirty="0" smtClean="0"/>
              <a:t>анализ данных</a:t>
            </a:r>
            <a:r>
              <a:rPr lang="nl-NL" sz="1600" dirty="0" smtClean="0"/>
              <a:t>.</a:t>
            </a:r>
          </a:p>
          <a:p>
            <a:endParaRPr lang="nl-NL" sz="1800" dirty="0" smtClean="0"/>
          </a:p>
          <a:p>
            <a:pPr lvl="1"/>
            <a:endParaRPr lang="nl-NL" sz="2000" dirty="0" smtClean="0"/>
          </a:p>
          <a:p>
            <a:endParaRPr lang="nl-NL" sz="2000" dirty="0"/>
          </a:p>
          <a:p>
            <a:endParaRPr lang="nl-NL" sz="2000" dirty="0" smtClean="0"/>
          </a:p>
          <a:p>
            <a:pPr lvl="1"/>
            <a:endParaRPr lang="nl-NL" sz="2000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altLang="nl-NL">
              <a:solidFill>
                <a:srgbClr val="00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730" y="3149474"/>
            <a:ext cx="5103812" cy="326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hoek 6"/>
          <p:cNvSpPr/>
          <p:nvPr/>
        </p:nvSpPr>
        <p:spPr>
          <a:xfrm>
            <a:off x="6509331" y="6172200"/>
            <a:ext cx="20657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332586"/>
              </a:buClr>
              <a:buSzPct val="100000"/>
              <a:defRPr/>
            </a:pPr>
            <a:r>
              <a:rPr lang="en-GB" sz="1000" dirty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EUA Trends 2015, Q47: N= 425</a:t>
            </a:r>
          </a:p>
        </p:txBody>
      </p:sp>
    </p:spTree>
    <p:extLst>
      <p:ext uri="{BB962C8B-B14F-4D97-AF65-F5344CB8AC3E}">
        <p14:creationId xmlns:p14="http://schemas.microsoft.com/office/powerpoint/2010/main" val="4260039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 smtClean="0"/>
              <a:t>Есть </a:t>
            </a:r>
            <a:r>
              <a:rPr lang="ru-RU" sz="2800" b="0" dirty="0"/>
              <a:t>ли у вашей организации </a:t>
            </a:r>
            <a:r>
              <a:rPr lang="ru-RU" sz="2800" b="0" dirty="0" smtClean="0"/>
              <a:t>стратегия </a:t>
            </a:r>
            <a:r>
              <a:rPr lang="ru-RU" sz="2800" b="0" dirty="0"/>
              <a:t>интернационализации</a:t>
            </a:r>
            <a:r>
              <a:rPr lang="en-US" sz="2800" b="0" dirty="0" smtClean="0"/>
              <a:t>? </a:t>
            </a:r>
            <a:endParaRPr lang="nl-NL" sz="2800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altLang="nl-NL">
              <a:solidFill>
                <a:srgbClr val="0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8025" y="2029619"/>
            <a:ext cx="6837363" cy="4287837"/>
          </a:xfrm>
        </p:spPr>
      </p:pic>
      <p:sp>
        <p:nvSpPr>
          <p:cNvPr id="6" name="Rechthoek 5"/>
          <p:cNvSpPr/>
          <p:nvPr/>
        </p:nvSpPr>
        <p:spPr>
          <a:xfrm>
            <a:off x="6509331" y="6172200"/>
            <a:ext cx="20657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332586"/>
              </a:buClr>
              <a:buSzPct val="100000"/>
              <a:defRPr/>
            </a:pPr>
            <a:r>
              <a:rPr lang="en-GB" sz="1000" dirty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EUA Trends 2015, </a:t>
            </a:r>
            <a:r>
              <a:rPr lang="en-GB" sz="1000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Q45: </a:t>
            </a:r>
            <a:r>
              <a:rPr lang="en-GB" sz="1000" dirty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N= </a:t>
            </a:r>
            <a:r>
              <a:rPr lang="en-GB" sz="1000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451</a:t>
            </a:r>
            <a:endParaRPr lang="en-GB" sz="1000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064092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0" dirty="0"/>
              <a:t>Какие </a:t>
            </a:r>
            <a:r>
              <a:rPr lang="ru-RU" sz="2400" b="0" dirty="0" smtClean="0"/>
              <a:t>особенности </a:t>
            </a:r>
            <a:r>
              <a:rPr lang="ru-RU" sz="2400" b="0" dirty="0" err="1" smtClean="0"/>
              <a:t>интернационализаци</a:t>
            </a:r>
            <a:r>
              <a:rPr lang="ru-RU" sz="2400" b="0" dirty="0" smtClean="0"/>
              <a:t> больше всего </a:t>
            </a:r>
            <a:r>
              <a:rPr lang="ru-RU" sz="2400" b="0" dirty="0"/>
              <a:t>способствуют улучшению обучения / </a:t>
            </a:r>
            <a:r>
              <a:rPr lang="ru-RU" sz="2400" b="0" dirty="0" smtClean="0"/>
              <a:t>преподавания</a:t>
            </a:r>
            <a:r>
              <a:rPr lang="en-US" sz="2800" b="0" dirty="0" smtClean="0"/>
              <a:t>? </a:t>
            </a:r>
            <a:endParaRPr lang="nl-NL" sz="28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509331" y="6172200"/>
            <a:ext cx="20657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332586"/>
              </a:buClr>
              <a:buSzPct val="100000"/>
              <a:defRPr/>
            </a:pPr>
            <a:r>
              <a:rPr lang="en-GB" sz="1000" dirty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EUA Trends 2015, </a:t>
            </a:r>
            <a:r>
              <a:rPr lang="en-GB" sz="1000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Q48: </a:t>
            </a:r>
            <a:r>
              <a:rPr lang="en-GB" sz="1000" dirty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N= </a:t>
            </a:r>
            <a:r>
              <a:rPr lang="en-GB" sz="1000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415</a:t>
            </a:r>
            <a:endParaRPr lang="en-GB" sz="1000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 Unicode MS"/>
            </a:endParaRP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824"/>
            <a:ext cx="8228012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539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0" dirty="0" smtClean="0"/>
              <a:t>Организации, </a:t>
            </a:r>
            <a:r>
              <a:rPr lang="ru-RU" sz="2400" b="0" dirty="0"/>
              <a:t>которые </a:t>
            </a:r>
            <a:r>
              <a:rPr lang="ru-RU" sz="2400" b="0" dirty="0" smtClean="0"/>
              <a:t>отрицательно оценивают </a:t>
            </a:r>
            <a:r>
              <a:rPr lang="ru-RU" sz="2400" b="0" dirty="0"/>
              <a:t>влияние </a:t>
            </a:r>
            <a:r>
              <a:rPr lang="ru-RU" sz="2400" b="0" dirty="0" smtClean="0"/>
              <a:t>подхода с</a:t>
            </a:r>
            <a:r>
              <a:rPr lang="nl-NL" sz="2400" b="0" dirty="0"/>
              <a:t/>
            </a:r>
            <a:br>
              <a:rPr lang="nl-NL" sz="2400" b="0" dirty="0"/>
            </a:br>
            <a:r>
              <a:rPr lang="ru-RU" sz="2400" b="0" dirty="0" smtClean="0"/>
              <a:t>результатами обучения</a:t>
            </a:r>
            <a:endParaRPr lang="nl-NL" sz="24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509331" y="6172200"/>
            <a:ext cx="20657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332586"/>
              </a:buClr>
              <a:buSzPct val="100000"/>
              <a:defRPr/>
            </a:pPr>
            <a:r>
              <a:rPr lang="en-GB" sz="1000" dirty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EUA Trends 2015, </a:t>
            </a:r>
            <a:r>
              <a:rPr lang="en-GB" sz="1000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Q36: </a:t>
            </a:r>
            <a:r>
              <a:rPr lang="en-GB" sz="1000" dirty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N= </a:t>
            </a:r>
            <a:r>
              <a:rPr lang="en-GB" sz="1000" dirty="0" smtClean="0">
                <a:solidFill>
                  <a:srgbClr val="2D2DB9">
                    <a:lumMod val="75000"/>
                  </a:srgbClr>
                </a:solidFill>
                <a:latin typeface="Arial" pitchFamily="34" charset="0"/>
                <a:cs typeface="Arial Unicode MS"/>
              </a:rPr>
              <a:t>372</a:t>
            </a:r>
            <a:endParaRPr lang="en-GB" sz="1000" dirty="0">
              <a:solidFill>
                <a:srgbClr val="2D2DB9">
                  <a:lumMod val="75000"/>
                </a:srgbClr>
              </a:solidFill>
              <a:latin typeface="Arial" pitchFamily="34" charset="0"/>
              <a:cs typeface="Arial Unicode MS"/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1566863"/>
            <a:ext cx="4751387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857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/>
              <a:t>Основные </a:t>
            </a:r>
            <a:r>
              <a:rPr lang="ru-RU" sz="2800" b="0" dirty="0" smtClean="0"/>
              <a:t>вопросы, требующие решения - EСР </a:t>
            </a:r>
            <a:r>
              <a:rPr lang="ru-RU" sz="2800" b="0" dirty="0"/>
              <a:t>2005</a:t>
            </a:r>
            <a:endParaRPr lang="nl-NL" sz="2800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78025" y="1798638"/>
            <a:ext cx="6837363" cy="4294658"/>
          </a:xfrm>
        </p:spPr>
        <p:txBody>
          <a:bodyPr/>
          <a:lstStyle/>
          <a:p>
            <a:r>
              <a:rPr lang="ru-RU" sz="2000" dirty="0"/>
              <a:t>Фокус на образовательном </a:t>
            </a:r>
            <a:r>
              <a:rPr lang="ru-RU" sz="2000" dirty="0" smtClean="0"/>
              <a:t>процессе</a:t>
            </a:r>
            <a:endParaRPr lang="en-US" sz="2000" dirty="0" smtClean="0"/>
          </a:p>
          <a:p>
            <a:r>
              <a:rPr lang="en-US" sz="2000" dirty="0" smtClean="0"/>
              <a:t>(</a:t>
            </a:r>
            <a:r>
              <a:rPr lang="ru-RU" sz="2000" dirty="0"/>
              <a:t>или, по крайней мере, </a:t>
            </a:r>
            <a:r>
              <a:rPr lang="ru-RU" sz="2000" dirty="0" smtClean="0"/>
              <a:t>на основные прилегающих к нему сферах</a:t>
            </a:r>
            <a:r>
              <a:rPr lang="en-US" sz="2000" dirty="0" smtClean="0"/>
              <a:t>)</a:t>
            </a:r>
          </a:p>
          <a:p>
            <a:r>
              <a:rPr lang="ru-RU" sz="2000" dirty="0"/>
              <a:t>Минимальный общий знаменатель </a:t>
            </a:r>
            <a:r>
              <a:rPr lang="ru-RU" sz="2000" dirty="0" smtClean="0"/>
              <a:t>(40 стран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ru-RU" sz="2000" dirty="0"/>
              <a:t>Не сильные / соответствующие </a:t>
            </a:r>
            <a:r>
              <a:rPr lang="ru-RU" sz="2000" dirty="0" smtClean="0"/>
              <a:t>принципы</a:t>
            </a:r>
            <a:endParaRPr lang="en-US" sz="2000" dirty="0"/>
          </a:p>
          <a:p>
            <a:r>
              <a:rPr lang="ru-RU" sz="2000" dirty="0"/>
              <a:t>Неясные отношения между </a:t>
            </a:r>
            <a:r>
              <a:rPr lang="ru-RU" sz="2000" dirty="0" smtClean="0"/>
              <a:t>Стандартами </a:t>
            </a:r>
            <a:r>
              <a:rPr lang="ru-RU" sz="2000" dirty="0"/>
              <a:t>и </a:t>
            </a:r>
            <a:r>
              <a:rPr lang="ru-RU" sz="2000" dirty="0" smtClean="0"/>
              <a:t>Рекомендациями</a:t>
            </a:r>
            <a:endParaRPr lang="en-US" sz="2000" dirty="0"/>
          </a:p>
          <a:p>
            <a:r>
              <a:rPr lang="ru-RU" sz="2000" dirty="0"/>
              <a:t>Слабый </a:t>
            </a:r>
            <a:r>
              <a:rPr lang="ru-RU" sz="2000" dirty="0" smtClean="0"/>
              <a:t>язык</a:t>
            </a:r>
          </a:p>
          <a:p>
            <a:r>
              <a:rPr lang="ru-RU" sz="2000" dirty="0"/>
              <a:t>Очень разные </a:t>
            </a:r>
            <a:r>
              <a:rPr lang="ru-RU" sz="2000" smtClean="0"/>
              <a:t>контексты (не </a:t>
            </a:r>
            <a:r>
              <a:rPr lang="en-US" sz="2000" smtClean="0"/>
              <a:t>ECTS</a:t>
            </a:r>
            <a:r>
              <a:rPr lang="en-US" sz="2000" dirty="0"/>
              <a:t>, EHEA QF, LO, DS, EQAR, …)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32249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0" dirty="0"/>
              <a:t>MAP-ESG </a:t>
            </a:r>
            <a:r>
              <a:rPr lang="ru-RU" sz="2800" b="0" dirty="0"/>
              <a:t>рекомендация / </a:t>
            </a:r>
            <a:r>
              <a:rPr lang="ru-RU" sz="2800" b="0" dirty="0" smtClean="0"/>
              <a:t>разрешение</a:t>
            </a:r>
            <a:endParaRPr lang="nl-NL" sz="2800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3649" y="1798638"/>
            <a:ext cx="7411740" cy="4294658"/>
          </a:xfrm>
        </p:spPr>
        <p:txBody>
          <a:bodyPr/>
          <a:lstStyle/>
          <a:p>
            <a:pPr algn="just"/>
            <a:r>
              <a:rPr lang="en-US" sz="2000" dirty="0"/>
              <a:t>ENQA, ESU, EUA </a:t>
            </a:r>
            <a:r>
              <a:rPr lang="ru-RU" sz="2000" dirty="0" smtClean="0"/>
              <a:t>и</a:t>
            </a:r>
            <a:r>
              <a:rPr lang="en-US" sz="2000" dirty="0" smtClean="0"/>
              <a:t> </a:t>
            </a:r>
            <a:r>
              <a:rPr lang="en-US" sz="2000" dirty="0"/>
              <a:t>EURASHE </a:t>
            </a:r>
            <a:r>
              <a:rPr lang="ru-RU" sz="2000" dirty="0" smtClean="0"/>
              <a:t>рекомендуют, чтобы министры </a:t>
            </a:r>
            <a:r>
              <a:rPr lang="ru-RU" sz="2000" dirty="0"/>
              <a:t>стран </a:t>
            </a:r>
            <a:r>
              <a:rPr lang="ru-RU" sz="2000" dirty="0" smtClean="0"/>
              <a:t>ЕПВО поручили организациям группы Е4 осуществить </a:t>
            </a:r>
            <a:r>
              <a:rPr lang="ru-RU" sz="2000" dirty="0"/>
              <a:t>на основе консультаций со всеми заинтересованными сторонами (...), </a:t>
            </a:r>
            <a:r>
              <a:rPr lang="ru-RU" sz="2000" dirty="0" smtClean="0"/>
              <a:t>тщательный пересмотр EСР </a:t>
            </a:r>
            <a:r>
              <a:rPr lang="ru-RU" sz="2000" dirty="0"/>
              <a:t>в целях улучшения их </a:t>
            </a:r>
            <a:r>
              <a:rPr lang="ru-RU" sz="2000" dirty="0" smtClean="0"/>
              <a:t>четкости, применимости </a:t>
            </a:r>
            <a:r>
              <a:rPr lang="ru-RU" sz="2000" dirty="0"/>
              <a:t>и </a:t>
            </a:r>
            <a:r>
              <a:rPr lang="ru-RU" sz="2000" dirty="0" smtClean="0"/>
              <a:t>пригодности</a:t>
            </a:r>
            <a:r>
              <a:rPr lang="en-US" sz="2000" dirty="0" smtClean="0"/>
              <a:t>. </a:t>
            </a:r>
          </a:p>
          <a:p>
            <a:r>
              <a:rPr lang="ru-RU" sz="2000" b="1" dirty="0" smtClean="0"/>
              <a:t>Бухарестское Коммюнике </a:t>
            </a:r>
            <a:r>
              <a:rPr lang="en-US" sz="2000" b="1" dirty="0" smtClean="0"/>
              <a:t>(</a:t>
            </a:r>
            <a:r>
              <a:rPr lang="en-US" sz="2000" b="1" dirty="0"/>
              <a:t>2005</a:t>
            </a:r>
            <a:r>
              <a:rPr lang="en-US" sz="2000" dirty="0" smtClean="0"/>
              <a:t>): “</a:t>
            </a:r>
            <a:r>
              <a:rPr lang="ru-RU" sz="2000" dirty="0" smtClean="0"/>
              <a:t>Мы </a:t>
            </a:r>
            <a:r>
              <a:rPr lang="ru-RU" sz="2000" dirty="0"/>
              <a:t>признаем доклад </a:t>
            </a:r>
            <a:r>
              <a:rPr lang="ru-RU" sz="2000" dirty="0" smtClean="0"/>
              <a:t>группы Е4 (</a:t>
            </a:r>
            <a:r>
              <a:rPr lang="ru-RU" sz="2000" dirty="0"/>
              <a:t>ENQA, ESU, EUA и EURASHE </a:t>
            </a:r>
            <a:r>
              <a:rPr lang="ru-RU" sz="2000" dirty="0" smtClean="0"/>
              <a:t>) о реализации </a:t>
            </a:r>
            <a:r>
              <a:rPr lang="ru-RU" sz="2000" dirty="0"/>
              <a:t>и </a:t>
            </a:r>
            <a:r>
              <a:rPr lang="ru-RU" sz="2000" dirty="0" smtClean="0"/>
              <a:t>применении "Европейских </a:t>
            </a:r>
            <a:r>
              <a:rPr lang="ru-RU" sz="2000" dirty="0"/>
              <a:t>стандартов и рекомендаций по обеспечению </a:t>
            </a:r>
            <a:r>
              <a:rPr lang="ru-RU" sz="2000" dirty="0" smtClean="0"/>
              <a:t>качества« (EСР). </a:t>
            </a:r>
            <a:r>
              <a:rPr lang="ru-RU" sz="2000" dirty="0"/>
              <a:t>Мы будем пересматривать </a:t>
            </a:r>
            <a:r>
              <a:rPr lang="ru-RU" sz="2000" dirty="0" smtClean="0"/>
              <a:t>ЕСР, </a:t>
            </a:r>
            <a:r>
              <a:rPr lang="ru-RU" sz="2000" dirty="0"/>
              <a:t>чтобы улучшить их </a:t>
            </a:r>
            <a:r>
              <a:rPr lang="ru-RU" sz="2000" dirty="0" smtClean="0"/>
              <a:t>четкость</a:t>
            </a:r>
            <a:r>
              <a:rPr lang="ru-RU" sz="2000" dirty="0"/>
              <a:t>, применимость и </a:t>
            </a:r>
            <a:r>
              <a:rPr lang="ru-RU" sz="2000" dirty="0" smtClean="0"/>
              <a:t>пригодность, </a:t>
            </a:r>
            <a:r>
              <a:rPr lang="ru-RU" sz="2000" dirty="0"/>
              <a:t>включая их </a:t>
            </a:r>
            <a:r>
              <a:rPr lang="ru-RU" sz="2000" dirty="0" smtClean="0"/>
              <a:t>объем</a:t>
            </a:r>
            <a:r>
              <a:rPr lang="en-US" sz="2000" dirty="0" smtClean="0"/>
              <a:t>.“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777631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 smtClean="0"/>
              <a:t>Руководящие принципы пересмотра</a:t>
            </a:r>
            <a:endParaRPr lang="nl-NL" sz="2800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78025" y="1798638"/>
            <a:ext cx="6837363" cy="4294658"/>
          </a:xfrm>
        </p:spPr>
        <p:txBody>
          <a:bodyPr/>
          <a:lstStyle/>
          <a:p>
            <a:r>
              <a:rPr lang="ru-RU" sz="2000" dirty="0"/>
              <a:t>Сохраняйте сильные стороны: интегрированные </a:t>
            </a:r>
            <a:r>
              <a:rPr lang="ru-RU" sz="2000" dirty="0" smtClean="0"/>
              <a:t>концепция </a:t>
            </a:r>
            <a:r>
              <a:rPr lang="ru-RU" sz="2000" dirty="0"/>
              <a:t>и понимание </a:t>
            </a:r>
            <a:r>
              <a:rPr lang="ru-RU" sz="2000" dirty="0" smtClean="0"/>
              <a:t>обеспечение качества, широкая сфера </a:t>
            </a:r>
            <a:r>
              <a:rPr lang="ru-RU" sz="2000" dirty="0"/>
              <a:t>применения, </a:t>
            </a:r>
            <a:r>
              <a:rPr lang="ru-RU" sz="2000" dirty="0" smtClean="0"/>
              <a:t>широкий охват.</a:t>
            </a:r>
            <a:endParaRPr lang="en-US" sz="2000" dirty="0"/>
          </a:p>
          <a:p>
            <a:r>
              <a:rPr lang="ru-RU" sz="2000" dirty="0"/>
              <a:t>Преодолеть недостатки: расплывчатость, </a:t>
            </a:r>
            <a:r>
              <a:rPr lang="ru-RU" sz="2000" dirty="0" smtClean="0"/>
              <a:t>избыточность, несоответствия.</a:t>
            </a:r>
            <a:endParaRPr lang="en-US" sz="2000" dirty="0"/>
          </a:p>
          <a:p>
            <a:r>
              <a:rPr lang="ru-RU" sz="2000" dirty="0"/>
              <a:t>Обновление: </a:t>
            </a:r>
            <a:r>
              <a:rPr lang="ru-RU" sz="2000" dirty="0" smtClean="0"/>
              <a:t>EСР как часть «Болонской Инфраструктуры», </a:t>
            </a:r>
            <a:r>
              <a:rPr lang="ru-RU" sz="2000" dirty="0"/>
              <a:t>с учетом последних </a:t>
            </a:r>
            <a:r>
              <a:rPr lang="ru-RU" sz="2000" dirty="0" smtClean="0"/>
              <a:t>разработок </a:t>
            </a:r>
            <a:r>
              <a:rPr lang="ru-RU" sz="2000" dirty="0"/>
              <a:t>в </a:t>
            </a:r>
            <a:r>
              <a:rPr lang="ru-RU" sz="2000" dirty="0" smtClean="0"/>
              <a:t>обеспечении качества (ОК) </a:t>
            </a:r>
            <a:r>
              <a:rPr lang="ru-RU" sz="2000" dirty="0"/>
              <a:t>и </a:t>
            </a:r>
            <a:r>
              <a:rPr lang="ru-RU" sz="2000" dirty="0" smtClean="0"/>
              <a:t>ВО.</a:t>
            </a:r>
            <a:endParaRPr lang="en-US" sz="2000" dirty="0"/>
          </a:p>
          <a:p>
            <a:r>
              <a:rPr lang="ru-RU" sz="2000" dirty="0"/>
              <a:t>Гарантия </a:t>
            </a:r>
            <a:r>
              <a:rPr lang="ru-RU" sz="2000" dirty="0" smtClean="0"/>
              <a:t>приспособляемости </a:t>
            </a:r>
            <a:r>
              <a:rPr lang="ru-RU" sz="2000" dirty="0"/>
              <a:t>к будущим </a:t>
            </a:r>
            <a:r>
              <a:rPr lang="ru-RU" sz="2000" dirty="0" smtClean="0"/>
              <a:t>изменениям</a:t>
            </a:r>
            <a:r>
              <a:rPr lang="en-US" sz="2000" dirty="0" smtClean="0"/>
              <a:t>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777631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 smtClean="0"/>
              <a:t>Сфера ЕСР </a:t>
            </a:r>
            <a:r>
              <a:rPr lang="nl-NL" sz="2800" b="0" dirty="0" smtClean="0"/>
              <a:t>(I</a:t>
            </a:r>
            <a:r>
              <a:rPr lang="nl-NL" sz="2800" b="0" dirty="0"/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5" y="1798638"/>
            <a:ext cx="7627764" cy="47498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/>
              <a:t>Е</a:t>
            </a:r>
            <a:r>
              <a:rPr lang="ru-RU" sz="2000" dirty="0" smtClean="0"/>
              <a:t>СР</a:t>
            </a:r>
            <a:endParaRPr lang="en-US" sz="2000" dirty="0" smtClean="0"/>
          </a:p>
          <a:p>
            <a:pPr algn="just"/>
            <a:r>
              <a:rPr lang="ru-RU" sz="2000" dirty="0"/>
              <a:t>представляют собой набор стандартов и руководящих принципов </a:t>
            </a:r>
            <a:r>
              <a:rPr lang="ru-RU" sz="2000" dirty="0" smtClean="0"/>
              <a:t>внутреннего </a:t>
            </a:r>
            <a:r>
              <a:rPr lang="ru-RU" sz="2000" dirty="0"/>
              <a:t>и </a:t>
            </a:r>
            <a:r>
              <a:rPr lang="ru-RU" sz="2000" dirty="0" smtClean="0"/>
              <a:t>внешнего обеспечения качества </a:t>
            </a:r>
            <a:r>
              <a:rPr lang="ru-RU" sz="2000" dirty="0"/>
              <a:t>в высшем </a:t>
            </a:r>
            <a:r>
              <a:rPr lang="ru-RU" sz="2000" dirty="0" smtClean="0"/>
              <a:t>образовании</a:t>
            </a:r>
            <a:r>
              <a:rPr lang="en-US" sz="2000" dirty="0" smtClean="0"/>
              <a:t>. </a:t>
            </a:r>
          </a:p>
          <a:p>
            <a:pPr algn="just"/>
            <a:r>
              <a:rPr lang="ru-RU" sz="2000" dirty="0"/>
              <a:t>не </a:t>
            </a:r>
            <a:r>
              <a:rPr lang="ru-RU" sz="2000" dirty="0" smtClean="0"/>
              <a:t>являются стандартами </a:t>
            </a:r>
            <a:r>
              <a:rPr lang="ru-RU" sz="2000" dirty="0"/>
              <a:t>качества, и они не предписывают, каким образом осуществляются процессы обеспечения качества, но они обеспечивают руководство, </a:t>
            </a:r>
            <a:r>
              <a:rPr lang="ru-RU" sz="2000" dirty="0" smtClean="0"/>
              <a:t>охватывающее </a:t>
            </a:r>
            <a:r>
              <a:rPr lang="ru-RU" sz="2000" dirty="0"/>
              <a:t>области, которые имеют жизненно важное значение для успешного обеспечения качества и среды обучения в системе высшего </a:t>
            </a:r>
            <a:r>
              <a:rPr lang="ru-RU" sz="2000" dirty="0" smtClean="0"/>
              <a:t>образования</a:t>
            </a:r>
            <a:r>
              <a:rPr lang="en-US" sz="2000" dirty="0" smtClean="0"/>
              <a:t>.</a:t>
            </a:r>
          </a:p>
          <a:p>
            <a:pPr algn="just"/>
            <a:r>
              <a:rPr lang="ru-RU" sz="2000" dirty="0"/>
              <a:t>следует рассматривать в более широком контексте, который также включает в себя рамки квалификаций, ECTS и приложение к диплому, которые способствуют укреплению прозрачности и взаимного доверия в системе высшего образования в </a:t>
            </a:r>
            <a:r>
              <a:rPr lang="ru-RU" sz="2000" dirty="0" smtClean="0"/>
              <a:t>ЕПВО</a:t>
            </a:r>
            <a:r>
              <a:rPr lang="en-US" sz="2000" dirty="0" smtClean="0"/>
              <a:t>.</a:t>
            </a:r>
            <a:endParaRPr lang="nl-NL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05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dirty="0"/>
              <a:t>Сфера ЕСР </a:t>
            </a:r>
            <a:r>
              <a:rPr lang="nl-NL" sz="2800" b="0" dirty="0" smtClean="0"/>
              <a:t>(2)</a:t>
            </a:r>
            <a:endParaRPr lang="nl-NL" sz="28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1" y="1604169"/>
            <a:ext cx="8275837" cy="47498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ЕСР</a:t>
            </a:r>
            <a:r>
              <a:rPr lang="en-US" sz="2000" dirty="0" smtClean="0"/>
              <a:t> </a:t>
            </a:r>
          </a:p>
          <a:p>
            <a:r>
              <a:rPr lang="ru-RU" sz="2000" dirty="0" smtClean="0"/>
              <a:t>Ориентированы </a:t>
            </a:r>
            <a:r>
              <a:rPr lang="ru-RU" sz="2000" dirty="0"/>
              <a:t>на обеспечение качества, </a:t>
            </a:r>
            <a:r>
              <a:rPr lang="ru-RU" sz="2000" dirty="0" smtClean="0"/>
              <a:t>связанного </a:t>
            </a:r>
            <a:r>
              <a:rPr lang="ru-RU" sz="2000" u="sng" dirty="0"/>
              <a:t>с </a:t>
            </a:r>
            <a:r>
              <a:rPr lang="ru-RU" sz="2000" u="sng" dirty="0" smtClean="0"/>
              <a:t>обучением </a:t>
            </a:r>
            <a:r>
              <a:rPr lang="ru-RU" sz="2000" u="sng" dirty="0"/>
              <a:t>и </a:t>
            </a:r>
            <a:r>
              <a:rPr lang="ru-RU" sz="2000" u="sng" dirty="0" smtClean="0"/>
              <a:t>преподаванием </a:t>
            </a:r>
            <a:r>
              <a:rPr lang="ru-RU" sz="2000" u="sng" dirty="0"/>
              <a:t>в высших учебных заведениях, в том числе учебной </a:t>
            </a:r>
            <a:r>
              <a:rPr lang="ru-RU" sz="2000" u="sng" dirty="0" smtClean="0"/>
              <a:t>средой </a:t>
            </a:r>
            <a:r>
              <a:rPr lang="ru-RU" sz="2000" u="sng" dirty="0"/>
              <a:t>и </a:t>
            </a:r>
            <a:r>
              <a:rPr lang="ru-RU" sz="2000" u="sng" dirty="0" smtClean="0"/>
              <a:t>соответствующими </a:t>
            </a:r>
            <a:r>
              <a:rPr lang="ru-RU" sz="2000" u="sng" dirty="0"/>
              <a:t>ссылки на исследования и инновации</a:t>
            </a:r>
            <a:r>
              <a:rPr lang="ru-RU" sz="2000" dirty="0"/>
              <a:t>. Кроме </a:t>
            </a:r>
            <a:r>
              <a:rPr lang="ru-RU" sz="2000" dirty="0" smtClean="0"/>
              <a:t>того</a:t>
            </a:r>
            <a:r>
              <a:rPr lang="ru-RU" sz="2000" dirty="0"/>
              <a:t>,</a:t>
            </a:r>
            <a:r>
              <a:rPr lang="ru-RU" sz="2000" dirty="0" smtClean="0"/>
              <a:t> учреждения имеют стратегии и </a:t>
            </a:r>
            <a:r>
              <a:rPr lang="ru-RU" sz="2000" dirty="0"/>
              <a:t>процессы обеспечения и повышения качества </a:t>
            </a:r>
            <a:r>
              <a:rPr lang="ru-RU" sz="2000" dirty="0" smtClean="0"/>
              <a:t>других </a:t>
            </a:r>
            <a:r>
              <a:rPr lang="ru-RU" sz="2000" dirty="0"/>
              <a:t>видов деятельности, таких как научные исследования и </a:t>
            </a:r>
            <a:r>
              <a:rPr lang="ru-RU" sz="2000" dirty="0" smtClean="0"/>
              <a:t>управление</a:t>
            </a:r>
            <a:r>
              <a:rPr lang="en-US" sz="2000" dirty="0" smtClean="0"/>
              <a:t>.</a:t>
            </a:r>
          </a:p>
          <a:p>
            <a:r>
              <a:rPr lang="ru-RU" sz="2000" dirty="0" smtClean="0"/>
              <a:t>EСР </a:t>
            </a:r>
            <a:r>
              <a:rPr lang="ru-RU" sz="2000" dirty="0"/>
              <a:t>применяются ко </a:t>
            </a:r>
            <a:r>
              <a:rPr lang="ru-RU" sz="2000" dirty="0" smtClean="0"/>
              <a:t>всему высшему образованию, предлагаемому в ЕПВО, </a:t>
            </a:r>
            <a:r>
              <a:rPr lang="ru-RU" sz="2000" dirty="0"/>
              <a:t>независимо от </a:t>
            </a:r>
            <a:r>
              <a:rPr lang="ru-RU" sz="2000" dirty="0" smtClean="0"/>
              <a:t>формы </a:t>
            </a:r>
            <a:r>
              <a:rPr lang="ru-RU" sz="2000" dirty="0"/>
              <a:t>обучения или </a:t>
            </a:r>
            <a:r>
              <a:rPr lang="ru-RU" sz="2000" dirty="0" smtClean="0"/>
              <a:t>местонахождения. </a:t>
            </a:r>
            <a:r>
              <a:rPr lang="ru-RU" sz="2000" dirty="0"/>
              <a:t>Таким образом, </a:t>
            </a:r>
            <a:r>
              <a:rPr lang="ru-RU" sz="2000" dirty="0" smtClean="0"/>
              <a:t>EСР </a:t>
            </a:r>
            <a:r>
              <a:rPr lang="ru-RU" sz="2000" dirty="0"/>
              <a:t>также применимы ко </a:t>
            </a:r>
            <a:r>
              <a:rPr lang="ru-RU" sz="2000" dirty="0" smtClean="0"/>
              <a:t>всему высшему образованию, </a:t>
            </a:r>
            <a:r>
              <a:rPr lang="ru-RU" sz="2000" dirty="0"/>
              <a:t>включая </a:t>
            </a:r>
            <a:r>
              <a:rPr lang="ru-RU" sz="2000" dirty="0" smtClean="0"/>
              <a:t>транснациональное </a:t>
            </a:r>
            <a:r>
              <a:rPr lang="ru-RU" sz="2000" dirty="0"/>
              <a:t>и </a:t>
            </a:r>
            <a:r>
              <a:rPr lang="ru-RU" sz="2000" dirty="0" smtClean="0"/>
              <a:t>трансграничное предоставление. </a:t>
            </a:r>
            <a:r>
              <a:rPr lang="ru-RU" sz="2000" dirty="0"/>
              <a:t>В этом документе термин «программа» относится к высшему образованию в самом широком смысле, </a:t>
            </a:r>
            <a:r>
              <a:rPr lang="ru-RU" sz="2000" dirty="0" smtClean="0"/>
              <a:t>в том числе не означая программу, ведущую </a:t>
            </a:r>
            <a:r>
              <a:rPr lang="ru-RU" sz="2000" dirty="0"/>
              <a:t>к </a:t>
            </a:r>
            <a:r>
              <a:rPr lang="ru-RU" sz="2000" dirty="0" smtClean="0"/>
              <a:t>получению формальной степени.</a:t>
            </a:r>
            <a:r>
              <a:rPr lang="en-US" sz="2000" dirty="0" smtClean="0"/>
              <a:t> </a:t>
            </a:r>
            <a:r>
              <a:rPr lang="en-US" sz="2000" dirty="0"/>
              <a:t>”</a:t>
            </a:r>
            <a:endParaRPr lang="nl-NL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24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63932-6CF7-4C76-A4C1-27048AE08274}" type="slidenum">
              <a:rPr lang="en-US" altLang="nl-NL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nl-NL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519" y="1901825"/>
            <a:ext cx="604837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3137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ege presentatie">
  <a:themeElements>
    <a:clrScheme name="">
      <a:dk1>
        <a:srgbClr val="000000"/>
      </a:dk1>
      <a:lt1>
        <a:srgbClr val="FFFFFF"/>
      </a:lt1>
      <a:dk2>
        <a:srgbClr val="000000"/>
      </a:dk2>
      <a:lt2>
        <a:srgbClr val="B9B9B9"/>
      </a:lt2>
      <a:accent1>
        <a:srgbClr val="EE7601"/>
      </a:accent1>
      <a:accent2>
        <a:srgbClr val="B8BD0E"/>
      </a:accent2>
      <a:accent3>
        <a:srgbClr val="FFFFFF"/>
      </a:accent3>
      <a:accent4>
        <a:srgbClr val="000000"/>
      </a:accent4>
      <a:accent5>
        <a:srgbClr val="F5BDAA"/>
      </a:accent5>
      <a:accent6>
        <a:srgbClr val="A6AB0C"/>
      </a:accent6>
      <a:hlink>
        <a:srgbClr val="CD1C19"/>
      </a:hlink>
      <a:folHlink>
        <a:srgbClr val="6A191D"/>
      </a:folHlink>
    </a:clrScheme>
    <a:fontScheme name="Lege presentatie">
      <a:majorFont>
        <a:latin typeface="ScalaSans"/>
        <a:ea typeface="ＭＳ Ｐゴシック"/>
        <a:cs typeface=""/>
      </a:majorFont>
      <a:minorFont>
        <a:latin typeface="ScalaSans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</TotalTime>
  <Words>1621</Words>
  <Application>Microsoft Office PowerPoint</Application>
  <PresentationFormat>Экран (4:3)</PresentationFormat>
  <Paragraphs>153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Kantoorthema</vt:lpstr>
      <vt:lpstr>1_Lege presentatie</vt:lpstr>
      <vt:lpstr>Обеспечение качества как ключ к кредитной мобильности</vt:lpstr>
      <vt:lpstr>Обеспечение качества в Болонском процессе</vt:lpstr>
      <vt:lpstr>Берген (2005) - Утверждение EСР</vt:lpstr>
      <vt:lpstr>Основные вопросы, требующие решения - EСР 2005</vt:lpstr>
      <vt:lpstr>MAP-ESG рекомендация / разрешение</vt:lpstr>
      <vt:lpstr>Руководящие принципы пересмотра</vt:lpstr>
      <vt:lpstr>Сфера ЕСР (I)</vt:lpstr>
      <vt:lpstr>Сфера ЕСР (2)</vt:lpstr>
      <vt:lpstr>Презентация PowerPoint</vt:lpstr>
      <vt:lpstr>Концепции, используемые для ЕСР</vt:lpstr>
      <vt:lpstr>Принципы ЕСР</vt:lpstr>
      <vt:lpstr>Презентация PowerPoint</vt:lpstr>
      <vt:lpstr>Структура ЕСР</vt:lpstr>
      <vt:lpstr>Структура ЕСР</vt:lpstr>
      <vt:lpstr>Структура ЕСР – Часть 1</vt:lpstr>
      <vt:lpstr>Презентация PowerPoint</vt:lpstr>
      <vt:lpstr>Пример:  1.3 студенто-центрированное обучение</vt:lpstr>
      <vt:lpstr>Структура ЕСР – Часть 2</vt:lpstr>
      <vt:lpstr>Презентация PowerPoint</vt:lpstr>
      <vt:lpstr>Пример: 2.4-2.6 процесс внешнего обеспечения качества</vt:lpstr>
      <vt:lpstr>Структура ЕСР – Часть 3</vt:lpstr>
      <vt:lpstr>Презентация PowerPoint</vt:lpstr>
      <vt:lpstr>Пример : 3.1-3.2 Агентства</vt:lpstr>
      <vt:lpstr>Ответ вузов на ЕСР (2015)</vt:lpstr>
      <vt:lpstr>Есть ли у вузов институциональная стратегия и система обеспечения качества?</vt:lpstr>
      <vt:lpstr>Данные стран по вузам с институциональной стратегией обеспечения качества и комплексного подхода к обеспечению качества</vt:lpstr>
      <vt:lpstr>Ответственность за внешнее обеспечение качества 2013/14</vt:lpstr>
      <vt:lpstr>Заключение: Болонские инструменты</vt:lpstr>
      <vt:lpstr>Заключение: обновленные Болонские инструменты</vt:lpstr>
      <vt:lpstr>Для дальнейшей ссылки </vt:lpstr>
      <vt:lpstr>Спасибо за внимание!</vt:lpstr>
      <vt:lpstr> Мероприятия вуза для поддержания его интернационализации</vt:lpstr>
      <vt:lpstr>Есть ли у вашей организации стратегия интернационализации? </vt:lpstr>
      <vt:lpstr>Какие особенности интернационализаци больше всего способствуют улучшению обучения / преподавания? </vt:lpstr>
      <vt:lpstr>Организации, которые отрицательно оценивают влияние подхода с результатами обучения</vt:lpstr>
    </vt:vector>
  </TitlesOfParts>
  <Company>VSNU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Jurgen Rienks</dc:creator>
  <cp:lastModifiedBy>12764</cp:lastModifiedBy>
  <cp:revision>62</cp:revision>
  <dcterms:created xsi:type="dcterms:W3CDTF">2016-04-10T09:40:28Z</dcterms:created>
  <dcterms:modified xsi:type="dcterms:W3CDTF">2016-04-15T05:49:36Z</dcterms:modified>
</cp:coreProperties>
</file>