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85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4" r:id="rId17"/>
    <p:sldId id="273" r:id="rId18"/>
    <p:sldId id="275" r:id="rId19"/>
    <p:sldId id="276" r:id="rId20"/>
    <p:sldId id="277" r:id="rId21"/>
    <p:sldId id="279" r:id="rId22"/>
    <p:sldId id="280" r:id="rId23"/>
    <p:sldId id="281" r:id="rId24"/>
    <p:sldId id="282" r:id="rId25"/>
    <p:sldId id="283" r:id="rId26"/>
    <p:sldId id="284" r:id="rId27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AAAA102-0A34-44FA-8AF1-523B78CAD7C9}">
          <p14:sldIdLst>
            <p14:sldId id="256"/>
            <p14:sldId id="258"/>
            <p14:sldId id="285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4"/>
            <p14:sldId id="273"/>
            <p14:sldId id="275"/>
            <p14:sldId id="276"/>
            <p14:sldId id="277"/>
            <p14:sldId id="279"/>
            <p14:sldId id="280"/>
            <p14:sldId id="281"/>
            <p14:sldId id="282"/>
            <p14:sldId id="283"/>
            <p14:sldId id="284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76" autoAdjust="0"/>
  </p:normalViewPr>
  <p:slideViewPr>
    <p:cSldViewPr>
      <p:cViewPr varScale="1">
        <p:scale>
          <a:sx n="111" d="100"/>
          <a:sy n="111" d="100"/>
        </p:scale>
        <p:origin x="-690" y="-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4E0A0-6E61-4423-AFB3-32C0C2E592D7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FF903-51B4-4578-8940-CC0C0F490F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4E0A0-6E61-4423-AFB3-32C0C2E592D7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FF903-51B4-4578-8940-CC0C0F490F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4E0A0-6E61-4423-AFB3-32C0C2E592D7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FF903-51B4-4578-8940-CC0C0F490F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4E0A0-6E61-4423-AFB3-32C0C2E592D7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FF903-51B4-4578-8940-CC0C0F490F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4E0A0-6E61-4423-AFB3-32C0C2E592D7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FF903-51B4-4578-8940-CC0C0F490F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4E0A0-6E61-4423-AFB3-32C0C2E592D7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FF903-51B4-4578-8940-CC0C0F490F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4E0A0-6E61-4423-AFB3-32C0C2E592D7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FF903-51B4-4578-8940-CC0C0F490F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4E0A0-6E61-4423-AFB3-32C0C2E592D7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FF903-51B4-4578-8940-CC0C0F490F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4E0A0-6E61-4423-AFB3-32C0C2E592D7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FF903-51B4-4578-8940-CC0C0F490F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4E0A0-6E61-4423-AFB3-32C0C2E592D7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FF903-51B4-4578-8940-CC0C0F490F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4E0A0-6E61-4423-AFB3-32C0C2E592D7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FF903-51B4-4578-8940-CC0C0F490F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C4E0A0-6E61-4423-AFB3-32C0C2E592D7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0FF903-51B4-4578-8940-CC0C0F490F9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100 ÐºÐ½Ð¸Ð³ Ð¿ÐµÑÐµÐ²ÐµÐ´ÐµÐ½Ð½ÑÑ Ð½Ð° ÐºÐ°Ð·Ð°ÑÑÐºÐ¸Ð¹ ÑÐ·ÑÐ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787864" y="4011910"/>
            <a:ext cx="18073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(второй транш)</a:t>
            </a:r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938372" y="267875"/>
            <a:ext cx="6657964" cy="535785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kk-KZ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ҚАЗАҚ  ТІЛІНДЕГІ  ЖАҢА  ОҚУЛЫҚ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643042" y="957982"/>
            <a:ext cx="6000792" cy="8036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15" descr="https://egemen.kz/article_photo/1512362752_article_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82" y="291496"/>
            <a:ext cx="1603036" cy="784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55777" y="915566"/>
            <a:ext cx="381174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Ник </a:t>
            </a:r>
            <a:r>
              <a:rPr lang="ru-RU" sz="2400" b="1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Уилтон</a:t>
            </a:r>
            <a:endParaRPr lang="ru-RU" sz="24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HR-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менеджментке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кіріспе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s://100kitap.kz/uploads/books/41/original_img_an_introduction_to_human__kz_1556259078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977685"/>
            <a:ext cx="2088232" cy="281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1977684"/>
            <a:ext cx="5544616" cy="263149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Кез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келген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ұйымның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басты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байлығы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 –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адам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ресурсы.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Ұйым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қызметінің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нәтижелі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болуы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табысқа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жетуі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де осы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ресурсты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қалай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басқарып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қалай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бағыттап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ынталандырып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отыруына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байланысты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Адам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ресурстарын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басқару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 – 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HR-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менеджменттің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табыстылығы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әр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қызметкерді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тұтас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механизмнің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бөлшегі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ғана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емес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жеке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адам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 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құндылықтары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мінезі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өмірлік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тәжірибесі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арманы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мақсаты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бар дара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тұлға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деп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қабылдаудан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басталады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Қызметкерді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жұмысқа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қабылдаудан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  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бастап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оның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қызмет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бабымен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өсуі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ұйымның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дамуына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табысқа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жетуіне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үлес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қосуы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осы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жолда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бар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білімі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тәжірибесін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пайдалануы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оқуы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жетілуі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дамуы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 – психология,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әлеуметтану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менеджмент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тоғысындағы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ілімнің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зерттеу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нысаны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Ник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Уилтонның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HR-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менеджментке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кіріспе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» (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An Introduction to Human Resource Management)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оқулығы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 – осы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ілімнің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шымылдығын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ашатын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ұйымдардағы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HR-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менеджердің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қызметіне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бағыт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беріп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әр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қадамын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зерделейтін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іргелі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еңбек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Қазақ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тіліне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оқулықтың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3-басылымы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аударылып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отыр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Кітап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менеджмент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мамандығында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білім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алатын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студенттерге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оқытушыларға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жалпы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оқырман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қауымға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арналады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қазақ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тіліндегі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MBA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курсының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негізгі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оқулықтарының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бірі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ретінде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ұсынылады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09189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938372" y="267875"/>
            <a:ext cx="6657964" cy="535785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kk-KZ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ҚАЗАҚ  ТІЛІНДЕГІ  ЖАҢА  ОҚУЛЫҚ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643042" y="957982"/>
            <a:ext cx="6000792" cy="8036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15" descr="https://egemen.kz/article_photo/1512362752_article_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82" y="291496"/>
            <a:ext cx="1603036" cy="784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04256" y="951571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Мелисса </a:t>
            </a:r>
            <a:r>
              <a:rPr lang="ru-RU" sz="1600" b="1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А.Шиллинг</a:t>
            </a:r>
            <a:endParaRPr lang="ru-RU" sz="16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Технологиялық</a:t>
            </a:r>
            <a:r>
              <a:rPr lang="ru-RU" sz="1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600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инновациялардағы</a:t>
            </a:r>
            <a:r>
              <a:rPr lang="ru-RU" sz="1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стратегиялық</a:t>
            </a:r>
            <a:r>
              <a:rPr lang="ru-RU" sz="16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менеджмент</a:t>
            </a:r>
            <a:endParaRPr lang="ru-RU" sz="1600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s://100kitap.kz/uploads/books/27/original_img_strategic_management_of_t_kz_1557823562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977684"/>
            <a:ext cx="2016224" cy="3006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915816" y="2139702"/>
            <a:ext cx="5976664" cy="230832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Технологиялық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инновациялардағы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стратегиялық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менеджмент»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оқулығында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инновациялық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менеджмент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стратегиялық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процесс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ретінде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қарастырылады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Стратегиялық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менеджмент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процесін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нақты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көрсету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бәсеке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динамикасы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бағалау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стратегиясын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қалыптастыру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стратегияларды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жүзеге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асыру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мән-жайы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автордың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соңғы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онжылдықтағы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зерттеу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жұмыстары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негізінде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жан-жақты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баяндалады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Технологиялық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инновациялардағы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стратегиялық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менеджмент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тақырыбы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біздің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қоғам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тың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дүние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екені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белгілі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Осы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тұрғыдан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алғанда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оқулықтың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құндылығы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айқын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көрінеді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Кітап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қазіргі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сұранысқа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жазылған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Мәтіндер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мазмұнды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мысалдармен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тақырыптар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кесте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сызбалармен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толықтырылған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Оқулық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бизнес,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инженерлік-технологиялық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басқа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да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мамандықтар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бойынша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білім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алып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жатқан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студенттерге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ұстаздарға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сондай-ақ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жалпы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стратегиялық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менеджмент,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инновациялық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технология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тақырыптарына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қызығатын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көпшілік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оқырманға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арналған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086162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938372" y="267875"/>
            <a:ext cx="6657964" cy="535785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kk-KZ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ҚАЗАҚ  ТІЛІНДЕГІ  ЖАҢА  ОҚУЛЫҚ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643042" y="957982"/>
            <a:ext cx="6000792" cy="8036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15" descr="https://egemen.kz/article_photo/1512362752_article_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82" y="291496"/>
            <a:ext cx="1603036" cy="784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84268" y="1030401"/>
            <a:ext cx="483600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Стивен П. </a:t>
            </a:r>
            <a:r>
              <a:rPr lang="ru-RU" sz="2000" b="1" dirty="0" err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Роббинс</a:t>
            </a:r>
            <a:r>
              <a:rPr lang="ru-RU" sz="20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Тимати</a:t>
            </a:r>
            <a:r>
              <a:rPr lang="ru-RU" sz="20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А. </a:t>
            </a:r>
            <a:r>
              <a:rPr lang="ru-RU" sz="2000" b="1" dirty="0" err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Джадж</a:t>
            </a:r>
            <a:r>
              <a:rPr lang="ru-RU" sz="20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Ұйымдық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мінез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000" b="1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құлық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негіздері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s://100kitap.kz/uploads/books/53/img_essentials_of_organizatio_ru_1556259126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548" y="2085696"/>
            <a:ext cx="2052228" cy="2698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771800" y="2083025"/>
            <a:ext cx="6048672" cy="267765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Ұйымның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өзегі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қызметкер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Қызметкерлердің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мінез-құлқы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әр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алуан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әр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адам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жеке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тұлға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екенін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ескеріп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оның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тұлғалық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ерекшелігі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қызметі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ұйымның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дамуына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қосатын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үлесі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арасындағы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байланысты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басқару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аса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маңызды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Қарамағындағы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қызметкер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қандай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мінез-құлық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көрсететінін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жалпы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ұжымның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қызметіне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қалай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әсер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етіп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ұйымның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табысқа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жетуіне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кері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ықпал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ететінін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білу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әр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басшының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әсіресе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HR-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менеджердің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міндеті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Ұжымды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дұрыс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басқару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қызметкерлер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мотивациясын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арттыру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оған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кері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әсер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ететін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кертартпа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элементтерді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анықтау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олармен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жұмыс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істеу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үздік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мінез-құлық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үлгілерін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анықтап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оларды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ынталандыру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– психология,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әлеуметтану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менеджмент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тоғысындағы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ілімді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меңгеруді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талап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ететін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күрделі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жұмыс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Осы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күрделі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тақырыпқа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арналған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Стивен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Роббинс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пен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Тимати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Джадждың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әлемге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танымал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еңбегінің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қазақ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тіліне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 14-басылымы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аударылып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отыр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Кітап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менеджмент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мамандығы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бойынша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білім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алатын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студенттерге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оқытушыларға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осы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салаға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қызығушылық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танытатын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көпшілік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оқырман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қауымға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арналады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Сондай-ақ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MBA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курсының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негізгі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оқулықтарының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бірі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ретінде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ұсынылады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22557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938372" y="267875"/>
            <a:ext cx="6657964" cy="535785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kk-KZ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ҚАЗАҚ  ТІЛІНДЕГІ  ЖАҢА  ОҚУЛЫҚ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03648" y="957982"/>
            <a:ext cx="6000792" cy="8036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15" descr="https://egemen.kz/article_photo/1512362752_article_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82" y="291496"/>
            <a:ext cx="1603036" cy="784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95982" y="987574"/>
            <a:ext cx="39042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Филип </a:t>
            </a:r>
            <a:r>
              <a:rPr lang="ru-RU" sz="2000" b="1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Котлер</a:t>
            </a:r>
            <a:r>
              <a:rPr lang="ru-RU" sz="2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, Гари </a:t>
            </a:r>
            <a:r>
              <a:rPr lang="ru-RU" sz="2000" b="1" dirty="0" err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Армстронг</a:t>
            </a:r>
            <a:endParaRPr lang="ru-RU" sz="2000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Маркетинг </a:t>
            </a:r>
            <a:r>
              <a:rPr lang="ru-RU" sz="2000" b="1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негіздері</a:t>
            </a:r>
            <a:endParaRPr lang="ru-RU" sz="2000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ttps://100kitap.kz/uploads/books/67/img_principles_of_marketing_ru_1556259454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95686"/>
            <a:ext cx="1992741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987824" y="1995686"/>
            <a:ext cx="5832647" cy="267765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Филип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Котлер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мен Гари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Армстронгтың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 «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Principles of Marketing, Global edition» – «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Маркетинг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негіздері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оқулығы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маркетингті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жоспарлау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процесінен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бастап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тұтынушы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сатушы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арасындағы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байланысты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түбегейлі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егжей-тегжейлі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қарастырады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іргелі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еңбекте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әр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жылы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жаңа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пайда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болған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трендтер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процестер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сараланып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толықтырылып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қайта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жазылған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Қазақ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тіліне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кейінгі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17-басылымы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аударылып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отыр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Тұтынушы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құндылық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қалыптастыру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тұтынушы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тарту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оны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ұстап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тұру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тұтынушыны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қандай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да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брендтің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клиентіне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айналдыру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жолдары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тәсілдері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әлемдегі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елдегі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берді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аудандағы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оқиғалар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өзгерістерге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ілесіп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отыру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оларды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өз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пайдасына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жарату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соған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бейімдеп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кампания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ұйымдастыру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нәтижесін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қадағалау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– маркетолог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жұмысының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әр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сатысы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әр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қадамы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нақты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мысалдармен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кейстермен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бекітіліп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сипатта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 лады.</a:t>
            </a:r>
          </a:p>
          <a:p>
            <a:pPr algn="just"/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Кітап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экономика, маркетинг, менеджмент,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қаржы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мамандықтарында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оқитын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студенттерге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оқытушыларға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осы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тақырыпқа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қызығушылық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танытатын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оқырмандарға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арналған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5773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938372" y="267875"/>
            <a:ext cx="6657964" cy="535785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kk-KZ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ҚАЗАҚ  ТІЛІНДЕГІ  ЖАҢА  ОҚУЛЫҚ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03648" y="849970"/>
            <a:ext cx="6000792" cy="8036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15" descr="https://egemen.kz/article_photo/1512362752_article_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82" y="291496"/>
            <a:ext cx="1603036" cy="784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92896" y="843559"/>
            <a:ext cx="56434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Чарльз У.Л. </a:t>
            </a:r>
            <a:r>
              <a:rPr lang="ru-RU" sz="16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Хилл</a:t>
            </a:r>
            <a:r>
              <a:rPr lang="ru-RU" sz="16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16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Доктор </a:t>
            </a:r>
            <a:r>
              <a:rPr lang="ru-RU" sz="16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Томас </a:t>
            </a:r>
            <a:r>
              <a:rPr lang="ru-RU" sz="1600" b="1" dirty="0" err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Халт</a:t>
            </a:r>
            <a:endParaRPr lang="ru-RU" sz="1600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Халықаралық</a:t>
            </a:r>
            <a:r>
              <a:rPr lang="ru-RU" sz="1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6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бизнес:</a:t>
            </a:r>
            <a:endParaRPr lang="ru-RU" sz="1600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Жаһандық</a:t>
            </a:r>
            <a:r>
              <a:rPr lang="ru-RU" sz="16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нарықтағы</a:t>
            </a:r>
            <a:r>
              <a:rPr lang="ru-RU" sz="16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бәсеке</a:t>
            </a:r>
            <a:endParaRPr lang="ru-RU" sz="1600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https://100kitap.kz/uploads/books/48/img_international_business_co_ru_1556259149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764" y="1995686"/>
            <a:ext cx="1997768" cy="2899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699792" y="1895872"/>
            <a:ext cx="6048672" cy="267765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Халықаралық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бизнес: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Жаһандық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нарықтағы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бәсеке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оқулығы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тұңғыш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рет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қазақ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тіліне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аударылды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– 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Халықаралық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бизнес»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оқулығының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12-басылымы.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Оқулықта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халықаралық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нарықтағы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бәсекенің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қыр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-сыры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терең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зерттеліп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жаһандық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аймақтық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мәселелер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тең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дәрежеде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қарастырылған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Жаһандық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капитал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нарығының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тарихы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әлемдік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нарықтағы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құқықтық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жүйенің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қызметі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жаһандық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сауда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инвестиция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ағындары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халықаралық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бизнестің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құрылымы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стратегиясы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қаржы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менеджменті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халықаралық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бизнес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функциялары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егжей-тегжейлі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талқыланған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Осы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тақырыптар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әр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тарауда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кейстермен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толықтырылып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теория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мультиұлттық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компаниялар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тәжірибесімен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өрнектелген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бастысы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оқулық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халықаралық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бизнестегі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кәсіпорындарға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ұтымды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стратегиялық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шешімдер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ұсынады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болашақта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халықаралық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бизнеске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араласатын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студенттер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таптырмас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оқу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құралы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Оқулық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экономика,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халықаралық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қатынастар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халықаралық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бизнес,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саясаттану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мамандықтарының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студенттері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оқытушыларына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экономика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тақырыбында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жазатын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журналистерге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осы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салаға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қызығатын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қалың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оқырманға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арналған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621417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938372" y="267875"/>
            <a:ext cx="6657964" cy="535785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kk-KZ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ҚАЗАҚ  ТІЛІНДЕГІ  ЖАҢА  ОҚУЛЫҚ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03648" y="849970"/>
            <a:ext cx="6000792" cy="8036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15" descr="https://egemen.kz/article_photo/1512362752_article_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82" y="291496"/>
            <a:ext cx="1603036" cy="784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27477" y="897866"/>
            <a:ext cx="39531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err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Куртланд</a:t>
            </a:r>
            <a:r>
              <a:rPr lang="ru-RU" sz="20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Л. Бове, Джон В. </a:t>
            </a:r>
            <a:r>
              <a:rPr lang="ru-RU" sz="2000" b="1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Тилл</a:t>
            </a:r>
            <a:endParaRPr lang="ru-RU" sz="20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Қазіргі</a:t>
            </a: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бизнес-коммуникация</a:t>
            </a:r>
          </a:p>
        </p:txBody>
      </p:sp>
      <p:pic>
        <p:nvPicPr>
          <p:cNvPr id="7170" name="Picture 2" descr="https://100kitap.kz/uploads/books/44/img_business_communication_ru_1556259095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1923678"/>
            <a:ext cx="1815917" cy="2538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699792" y="1770984"/>
            <a:ext cx="6192688" cy="297004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Коммуникация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саласыны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ң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белгiлi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мамандары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ұ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сынтан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қ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олы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ң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ызда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ғ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ы к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іт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апта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бизнес-коммуникация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ғ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қ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атысты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ма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ң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ызды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м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селелер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практикалар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ұ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сыныстар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ке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ң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ау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қ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ымда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тал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қ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ылан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ғ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ан. Б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ұ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л к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іт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апты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ң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14-басылымы бол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ғ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анды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қ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тан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қ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алыптас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қ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ан д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ст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үр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жал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ғ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асып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о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қ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ытуды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же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ң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iлдетуге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белсендi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бiлiм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алу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ғ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мүм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кiндiк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беретiн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сыни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тур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ғ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ыда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ойлануды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жетiлдiруге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кажет те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ң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дессiз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механизмдер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жиынтыты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енгiзiлген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р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тарауда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ғ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ы на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қ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ты о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қ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ыту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ма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қ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саттары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студенттердi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материалды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қ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абылдау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ғ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дайындап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тарауды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ң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мазм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ұ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нын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калыптастыру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ғ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негiз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р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тарауды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ң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басы мен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ғ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ында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жетекшi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компанияларда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ғ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ы даму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сатылары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yрлi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мысалдармен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берiлiп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карьера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жаса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ғ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ысы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келген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ж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не оны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рi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қ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арай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дамытуды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к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ө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здеген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бизнес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иелерi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ү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шiн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таптырмас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бизнес-т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жiрибе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ү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лгiлерi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толымды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зерттеулерге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бай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материалдар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ұ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сыныл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ғ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ан.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Сонымен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қ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атар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медиа, хат,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ұ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сыныс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аудитория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ғ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бейiмделу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клиент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тарту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олар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ғ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а к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өң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iл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белу,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жарнама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презентация, резюме, с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ұ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хбат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тар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қ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атылып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бизнес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лемiнде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коммуникацияны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ң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алар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орны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ерекше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екенi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ке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ң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iнен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баяндал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ғ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ан.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Сондай-ак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онлайн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режимдегi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кызметтер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де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назардан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қ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алма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ғ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ан.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Кепшiлiк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алдында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сейлеу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да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ғ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дысын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жетiлдiрiп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сер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қ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алдыруды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ө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з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ойын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жеткiзудi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қ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обалжу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сезiмiн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же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ң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удi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ү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йренгiсi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келетiндер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ү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шiн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авторларды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ң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берер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ке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ң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есi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мол.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іт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ап менеджмент, PR, коммуникация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маманды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ғ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ында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о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қ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итын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студенттерге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ке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ң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седе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ж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ұ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мыс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iстеуге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қ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ажет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ма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ң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ызды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iскерлiк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да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ғ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дыларды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қ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алыптастыр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ғ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ысы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келген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о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қ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ырмандар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ғ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а, бизнес-карьера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ғ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қ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ызы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ғ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атын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к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ө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пшiлiкке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арнал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ғ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ан.</a:t>
            </a:r>
          </a:p>
        </p:txBody>
      </p:sp>
    </p:spTree>
    <p:extLst>
      <p:ext uri="{BB962C8B-B14F-4D97-AF65-F5344CB8AC3E}">
        <p14:creationId xmlns:p14="http://schemas.microsoft.com/office/powerpoint/2010/main" val="15831139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938372" y="267875"/>
            <a:ext cx="6657964" cy="535785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kk-KZ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ҚАЗАҚ  ТІЛІНДЕГІ  ЖАҢА  ОҚУЛЫҚ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03648" y="849970"/>
            <a:ext cx="6000792" cy="8036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15" descr="https://egemen.kz/article_photo/1512362752_article_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82" y="291496"/>
            <a:ext cx="1603036" cy="784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19672" y="897565"/>
            <a:ext cx="56166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Larry A. </a:t>
            </a:r>
            <a:r>
              <a:rPr lang="en-US" sz="1600" b="1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DiMatteo</a:t>
            </a:r>
            <a:endParaRPr lang="ru-RU" sz="16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Халықаралық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бизнес </a:t>
            </a:r>
            <a:r>
              <a:rPr lang="ru-RU" sz="16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құқығы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заңнамалық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орта: </a:t>
            </a:r>
            <a:r>
              <a:rPr lang="ru-RU" sz="16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транзакциялық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көзқарас</a:t>
            </a:r>
            <a:endParaRPr lang="ru-RU" sz="1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https://100kitap.kz/uploads/books/39/original_img_international_business_la_kz_1556259170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480" y="2139702"/>
            <a:ext cx="1659252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339752" y="2031690"/>
            <a:ext cx="6408712" cy="263149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Доктор Ларри Алан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ДиМаттеоның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бизнес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факультеті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студенттеріне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арналған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Халықаралық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бизнес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құқығы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заңнамалық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орта: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транзакциялық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тұрғыдан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зерделеу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оқу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құралының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үшінші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басылымында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халықаралық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деңгейде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бизнес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жүргізудің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түрлі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жолдары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жан-жақты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қарастырылады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Импорт пен экспорт,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сауда-саттыққа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қатысты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дауды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шешу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бизнес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транзакцияларына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қатысты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күрделі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мәселелер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халықаралық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деңгейде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бизнес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жүргізудің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құқықтық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принциптері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жүйе-жүйесімен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баяндалады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Сондай-ақ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еңбекте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халықаралық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деңгейде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бизнес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жүргізудің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түрлі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тәуекелдері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валюталық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құқықтық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қаржы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лық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т.б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.) мен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стратегиялары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делдалдардың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қызметін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пайдалану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халықаралық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банктермен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бірлесе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жұмыс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істей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білу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тікелей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шетелдік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инвестиция,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контрсауда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халықаралық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алу-сату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келісімшарттарын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жасау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т.б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.)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кәсіби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һәм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ғылыми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тұрғыдан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сараланып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екшеп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көрсетіліп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деректер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де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молынан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келтіріледі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кітап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болашақ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кәсіпкерлер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заңгерлерге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ғана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емес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сонымен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бірге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халықаралық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сауда-саттық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мәселелеріне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қызығушылық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танытатын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оқырманға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пайдалы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«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Халықаралық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бизнес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құқығы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заңнамалық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орта»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оқулығы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бизнес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факультеті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студенттерінің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халықаралық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деңгейде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бизнес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жүргізуді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реттейтін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құқықтық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прициптерді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түсінуіне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жол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ашады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кітап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заңның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сақталуы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ғана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емес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сонымен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қатар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пайда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бәсекелік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артықшылықты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қалыптастыру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заңды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қалай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қолдану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керектігін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ерекшелеп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көрсетеді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644764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938372" y="267875"/>
            <a:ext cx="6657964" cy="535785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kk-KZ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ҚАЗАҚ  ТІЛІНДЕГІ  ЖАҢА  ОҚУЛЫҚ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03648" y="849970"/>
            <a:ext cx="6000792" cy="8036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15" descr="https://egemen.kz/article_photo/1512362752_article_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82" y="291496"/>
            <a:ext cx="1603036" cy="784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43094" y="927760"/>
            <a:ext cx="272189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err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Малкольм</a:t>
            </a:r>
            <a:r>
              <a:rPr lang="ru-RU" sz="20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Н. </a:t>
            </a:r>
            <a:r>
              <a:rPr lang="ru-RU" sz="2000" b="1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Шо</a:t>
            </a:r>
            <a:r>
              <a:rPr lang="ru-RU" sz="2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0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Халықаралық</a:t>
            </a: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құқық</a:t>
            </a:r>
            <a:endParaRPr lang="ru-RU" sz="2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6" name="Picture 4" descr="https://100kitap.kz/uploads/books/38/original_img_international_law_kz_1556259189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73931"/>
            <a:ext cx="2163398" cy="2952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773932"/>
            <a:ext cx="2065578" cy="2952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22904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938372" y="267875"/>
            <a:ext cx="6657964" cy="535785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kk-KZ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ҚАЗАҚ  ТІЛІНДЕГІ  ЖАҢА  ОҚУЛЫҚ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608232" y="789552"/>
            <a:ext cx="5412040" cy="8036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Стивен </a:t>
            </a:r>
            <a:r>
              <a:rPr lang="ru-RU" sz="2400" b="1" dirty="0" err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Пинкер</a:t>
            </a:r>
            <a:endParaRPr lang="ru-RU" sz="24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Тіл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инстинкт</a:t>
            </a:r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15" descr="https://egemen.kz/article_photo/1512362752_article_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82" y="291496"/>
            <a:ext cx="1603036" cy="784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https://100kitap.kz/uploads/books/29/original_img_the_language_instinct_how_kz_1556259505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64088"/>
            <a:ext cx="2232247" cy="2815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75856" y="1869673"/>
            <a:ext cx="5544616" cy="310854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Гарвард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университетінің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профессоры Стивен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Пинкер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ғылыми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зерттеулері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еңбектері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түрлі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марапаттар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сыйлықтарға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ие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болған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әлемге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танымал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ғалым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Зерттеушінің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Тіл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 – инстинкт»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атты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кітабы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қоғамда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қызығушылық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тудырғаны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Америка психология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қауымдастығының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Америка лингвистика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ұйымының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сыйлығымен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марапатталған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классикалық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еңбек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көпшілік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ойындағы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тілге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қатысты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сан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түрлі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сұраққа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жауап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береді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Зерттеуші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тіл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ғылымы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саласындағы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тіл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сананың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байланысы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соны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жаңалықтар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ғылыми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ортаның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соңғы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жетістіктерін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талдап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тілдің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қызметі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қалай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жүзеге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асатынын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баланың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тілді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қалай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үйренетінін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мысалдар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арқылы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егжей-тегжейлі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түсіндіріп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дәлелді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де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нақты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тұжырымдар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жасайды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Оқулық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жоғары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оқу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орындары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студенттеріне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тіл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біліміне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психологияға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қызығушы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көпшілікке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арналған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29051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32" y="0"/>
            <a:ext cx="9144000" cy="5143500"/>
          </a:xfrm>
          <a:prstGeom prst="rect">
            <a:avLst/>
          </a:prstGeom>
          <a:noFill/>
        </p:spPr>
      </p:pic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938372" y="267875"/>
            <a:ext cx="6657964" cy="535785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kk-KZ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ҚАЗАҚ  ТІЛІНДЕГІ  ЖАҢА  ОҚУЛЫҚ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606696" y="789552"/>
            <a:ext cx="5412040" cy="8036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15" descr="https://egemen.kz/article_photo/1512362752_article_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82" y="291496"/>
            <a:ext cx="1603036" cy="784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987825" y="843558"/>
            <a:ext cx="292637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Тор </a:t>
            </a:r>
            <a:r>
              <a:rPr lang="ru-RU" sz="2400" b="1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Джейнсон</a:t>
            </a:r>
            <a:endParaRPr lang="ru-RU" sz="24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Тіл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тарихы</a:t>
            </a:r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кіріспе</a:t>
            </a:r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https://100kitap.kz/uploads/books/25/original_img_the_history_of_languages__kz_1556258508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588" y="1907023"/>
            <a:ext cx="1944216" cy="2701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43808" y="1907023"/>
            <a:ext cx="5904656" cy="286232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кітапта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ежелгі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дүниеден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тартып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уақыт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ағысына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ілесе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отырып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бүгінгі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күнді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көктей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өтіп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алыс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болашаққа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шолу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жасайтын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тілдердің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жалпы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даму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тарихы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баяндалады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Тілдер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қалай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қалыптасып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қалай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жойылады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олардың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тағдыры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неліктен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әрқилы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деген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мәселе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түптеп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келгенде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тілдерді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қолданатын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халықтың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тіршілігімен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тікелей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байланысты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Былайша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айтқанда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тіл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тарих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бір-бірімен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сабақтаса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байланысқан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егіз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құбылыс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Демек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тарихи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оқиғалар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да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халықтың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сөйлеу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тіліне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байланысты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өрбиді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  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еңбекте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тілдің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тарихтағы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рөлін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көрсету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әлемдегі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тілдерге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қатысты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үлкен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мәселелермен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қатар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көпшілікке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көп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белгілі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емес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қалтарыста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қалып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келген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тақырыптар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да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қамтылған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Оқырман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қытай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грек, араб,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латын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ағылшын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испан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португал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мысыр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герман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славян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тілдері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тәрізді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кең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тараған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ірі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тілдермен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қатар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африка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тайпалары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австралиялық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бушмендер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сөйлейтін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хойсан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банту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тобындағы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ұсақ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тілдердің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пайда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болу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тарихы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мен сыр-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ипатына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да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қанық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   </a:t>
            </a:r>
          </a:p>
          <a:p>
            <a:pPr algn="just"/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еңбек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ЖОО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тарих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лингвистика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шет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тілдері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факультеттері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студенттеріне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оқулық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ретінде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арнайы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жазылған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26809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22" y="-7706"/>
            <a:ext cx="9144000" cy="5143500"/>
          </a:xfrm>
          <a:prstGeom prst="rect">
            <a:avLst/>
          </a:prstGeom>
          <a:noFill/>
        </p:spPr>
      </p:pic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1010380" y="267875"/>
            <a:ext cx="6657964" cy="535785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kk-KZ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ҚАЗАҚ  ТІЛІНДЕГІ  ЖАҢА  ОҚУЛЫҚ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" name="Picture 15" descr="https://egemen.kz/article_photo/1512362752_article_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82" y="291496"/>
            <a:ext cx="1603036" cy="784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467544" y="845262"/>
            <a:ext cx="5485408" cy="926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2123728" y="3882340"/>
            <a:ext cx="5508288" cy="957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0512" y="3882339"/>
            <a:ext cx="1019175" cy="957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971600" y="1869673"/>
            <a:ext cx="5485408" cy="926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1691680" y="2824536"/>
            <a:ext cx="5508288" cy="957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32" y="0"/>
            <a:ext cx="9144000" cy="5143500"/>
          </a:xfrm>
          <a:prstGeom prst="rect">
            <a:avLst/>
          </a:prstGeom>
          <a:noFill/>
        </p:spPr>
      </p:pic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938372" y="267875"/>
            <a:ext cx="6657964" cy="535785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kk-KZ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ҚАЗАҚ  ТІЛІНДЕГІ  ЖАҢА  ОҚУЛЫҚ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606696" y="789552"/>
            <a:ext cx="5412040" cy="8036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15" descr="https://egemen.kz/article_photo/1512362752_article_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82" y="291496"/>
            <a:ext cx="1603036" cy="784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71457" y="843558"/>
            <a:ext cx="28825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Майкл </a:t>
            </a:r>
            <a:r>
              <a:rPr lang="ru-RU" b="1" dirty="0" err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Райан</a:t>
            </a:r>
            <a:r>
              <a:rPr lang="ru-RU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Әдебиет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теориясы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кіріспе</a:t>
            </a:r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https://100kitap.kz/uploads/books/34/original_img_literary_theory_a_practic_kz_1556259603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30" y="2082497"/>
            <a:ext cx="1944216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627784" y="1851670"/>
            <a:ext cx="6192688" cy="280076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оқулықта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әлемдік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әдебиеттану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ғылымының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өзекті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тақырыптары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саналатын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орыс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формализмі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 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жаһандану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таным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эмоция, эволюция,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әдебиет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сыны мен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теориясының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мақсаттары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олардың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нейробиологиямен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қарым-қатынасы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сияқты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аса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ауқымды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теориялық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ұғымдар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кеңінен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терең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сараланған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Еңбек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құрылымы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америкалық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орыс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формализмінен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басталып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хронологиялық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эвристикалық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сипатта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берілген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Жаңашылдықты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басты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мақсат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еткен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ғалымдар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осы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кезге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дейін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жүйелі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әңгіме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арқауы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болмаған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өзекті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мәселелерді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молынан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қамтып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іріктеп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топтастырған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Кітапта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структурализм, постструктурализм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бағыттары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зерделенеді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ХХ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ғасырдың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50–60-жылдары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туындап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70-жылдары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дами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түскен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ағымның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негізгі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өкілдері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М.Фуко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Ж.Бодриар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Ж.Деррида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Л.Альтюссер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Ю.Кристева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Ж.Лакан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Р.Барт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Ж.Делөз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Ж.Лиотарлар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әдебиет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саясат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лингвистика, философия,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мәдениет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салаларына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жаңа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леп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әкелу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мақсатында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философиялық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әрі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әдіснамалық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дүниетаным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ретінде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постструктурализм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сынына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ерекше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көңіл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бөлді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Әдебиеттанудың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осындай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өзекті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мәселелері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көрнекті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шығармалар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мысалында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талданып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жаттығуларымен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қоса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берілген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Оқулық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әдебиеттану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мен лингвистика,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сондай-ақ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оларға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іргелес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гуманитарлық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мамандықтардың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студенттеріне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магистранттары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докторанттарына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философтар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мәдениеттанушыларға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жалпы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оқырман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қауымға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арналған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61252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32" y="0"/>
            <a:ext cx="9144000" cy="5143500"/>
          </a:xfrm>
          <a:prstGeom prst="rect">
            <a:avLst/>
          </a:prstGeom>
          <a:noFill/>
        </p:spPr>
      </p:pic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938372" y="267875"/>
            <a:ext cx="6657964" cy="535785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kk-KZ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ҚАЗАҚ  ТІЛІНДЕГІ  ЖАҢА  ОҚУЛЫҚ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606696" y="789552"/>
            <a:ext cx="5412040" cy="8036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15" descr="https://egemen.kz/article_photo/1512362752_article_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82" y="291496"/>
            <a:ext cx="1603036" cy="784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55776" y="931675"/>
            <a:ext cx="38868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Джули</a:t>
            </a:r>
            <a:r>
              <a:rPr lang="ru-RU" sz="20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Ривкин, Майкл </a:t>
            </a:r>
            <a:r>
              <a:rPr lang="ru-RU" sz="2000" b="1" dirty="0" err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Райан</a:t>
            </a:r>
            <a:r>
              <a:rPr lang="ru-RU" sz="20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Әдебиет</a:t>
            </a: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теориясы</a:t>
            </a: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197" y="1933955"/>
            <a:ext cx="1640027" cy="2293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7512" y="2191730"/>
            <a:ext cx="1446415" cy="2189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7" y="2190677"/>
            <a:ext cx="1440159" cy="2190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8736" y="1933955"/>
            <a:ext cx="1590336" cy="2167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74198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688" y="0"/>
            <a:ext cx="9144000" cy="5143500"/>
          </a:xfrm>
          <a:prstGeom prst="rect">
            <a:avLst/>
          </a:prstGeom>
          <a:noFill/>
        </p:spPr>
      </p:pic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938372" y="267875"/>
            <a:ext cx="6657964" cy="535785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kk-KZ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ҚАЗАҚ  ТІЛІНДЕГІ  ЖАҢА  ОҚУЛЫҚ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606696" y="789552"/>
            <a:ext cx="5412040" cy="8036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15" descr="https://egemen.kz/article_photo/1512362752_article_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82" y="291496"/>
            <a:ext cx="1603036" cy="784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43808" y="843558"/>
            <a:ext cx="31849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Юрий </a:t>
            </a:r>
            <a:r>
              <a:rPr lang="ru-RU" sz="2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Лотман</a:t>
            </a:r>
          </a:p>
          <a:p>
            <a:pPr algn="ctr"/>
            <a:r>
              <a:rPr lang="ru-RU" sz="20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Семиосфера</a:t>
            </a:r>
            <a:endParaRPr lang="ru-RU" sz="2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https://100kitap.kz/uploads/books/23/original_img_semiosfera_kz_1556259676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23678"/>
            <a:ext cx="1944215" cy="2646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43807" y="1923678"/>
            <a:ext cx="5955523" cy="304698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Семиосфера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 –  Ю.М.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Лотманның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  семиотика 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теориясы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  мен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методологиясын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семиосфера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құрылымы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ерекшеліктерін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нақты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мысалдармен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түсіндіретін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жетінші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еңбегі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кітап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оны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Мәскеу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– Тарту семиотика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мектебі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мен универсал семиотика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теориясының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негізін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салушы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ретінде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әлемге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танытты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Автор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оқулықта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тілдердің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жойылып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кетпеуі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үнемі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қолданыста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болуы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қажет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коммуникация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алғышарттарына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тоқталады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Семиотика 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кеңістігін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түгелдей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бүтін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жүйе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ағза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ретінде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қарастыруды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ұсынады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Сонымен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қатар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семиосфераны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сипаттайтын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белгілерді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олардың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қызметін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семиотикалық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процестер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семиозис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құбылысын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түсіндіріп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өтеді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Семиосфераның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ішкі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құрылымы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заңдылықтарын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өзге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де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семиотикалық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құбылыстарды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жатық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тілмен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жеткізеді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Кітаптағы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монографиялар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Мәдениет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жарылыс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»,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Ойшыл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әлемдер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ішінде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әр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жылдары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жарық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көрген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мақалалар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бүгінгі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таңда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қайтадан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ғылыми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қолданысқа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еніп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гуманитарлық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білім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мамандары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бағалы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дүниеге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айналды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Семиосфера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студенттер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педагогтарға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 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мәдениет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тарихшыларына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тіл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әдебиет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мамандарына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мәдениеттің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сан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қатпарлы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құбылыстарына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қызығушылық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танытатын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барлық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зерттеушілер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қауымына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арналған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73436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6512" y="0"/>
            <a:ext cx="9144000" cy="5143500"/>
          </a:xfrm>
          <a:prstGeom prst="rect">
            <a:avLst/>
          </a:prstGeom>
          <a:noFill/>
        </p:spPr>
      </p:pic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938372" y="267875"/>
            <a:ext cx="6657964" cy="535785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kk-KZ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ҚАЗАҚ  ТІЛІНДЕГІ  ЖАҢА  ОҚУЛЫҚ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606696" y="789552"/>
            <a:ext cx="5412040" cy="8036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15" descr="https://egemen.kz/article_photo/1512362752_article_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82" y="291496"/>
            <a:ext cx="1603036" cy="784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059833" y="843558"/>
            <a:ext cx="255307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Дейл Х. </a:t>
            </a:r>
            <a:r>
              <a:rPr lang="ru-RU" sz="2400" b="1" dirty="0" err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Шунк</a:t>
            </a:r>
            <a:r>
              <a:rPr lang="ru-RU" sz="24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Оқыту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теориясы</a:t>
            </a:r>
            <a:endParaRPr lang="ru-RU" sz="2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https://100kitap.kz/uploads/books/35/original_img_learning_theories_an_educ_kz_1556259215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1923678"/>
            <a:ext cx="1872207" cy="2544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627784" y="1851670"/>
            <a:ext cx="6120680" cy="267765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еңбекте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оқыту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негізгі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теориялық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принциптерге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концептілер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ғылыми-зерттеу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нәтижелеріне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жаңаша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көзқарастар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ұсынылады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оны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заманауи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мектептерде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қолдану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мәселесіне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баса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назар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аударылады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Кіріспеде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оқыту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теориялары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зерттеу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тәсілдері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мәселелері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оқытуды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зерттеудің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тарихи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негіздері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қамтылса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кейінгі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тарауларда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нейроғылымның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білімге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ықпалы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әлеуметтік-танымдық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оқыту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мәселелері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ақпаратты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өңдеу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теориясы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яғни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деректерді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кодтау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сақтау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конструктивизм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т.б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теориялар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талқыланады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Сондай-ақ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басылымда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технологияға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қатысты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бөлімдер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әсіресе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контекстік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әсерлердің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маңызын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ашатын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тақырып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тың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зерттеу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жаңалықтарымен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толықтырылған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Қорытынды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тарауда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студенттер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оқу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процесі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барысында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өз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бетінше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орындауға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тиіс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тапсырмалар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берілген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Қазақ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тіліне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жетінші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басылымынан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аударылған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оқулық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педагогика, психология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мамандықтары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бойынша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білім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алушы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студенттерге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магистранттарға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осы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салаға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қызығушылық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танытушы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барша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зерттеушілерге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арналады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03908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6512" y="0"/>
            <a:ext cx="9144000" cy="5143500"/>
          </a:xfrm>
          <a:prstGeom prst="rect">
            <a:avLst/>
          </a:prstGeom>
          <a:noFill/>
        </p:spPr>
      </p:pic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938372" y="267875"/>
            <a:ext cx="6657964" cy="535785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kk-KZ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ҚАЗАҚ  ТІЛІНДЕГІ  ЖАҢА  ОҚУЛЫҚ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606696" y="789552"/>
            <a:ext cx="5412040" cy="8036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15" descr="https://egemen.kz/article_photo/1512362752_article_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82" y="291496"/>
            <a:ext cx="1603036" cy="784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63688" y="845142"/>
            <a:ext cx="51125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Элен </a:t>
            </a:r>
            <a:r>
              <a:rPr lang="ru-RU" sz="1400" b="1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Битэм</a:t>
            </a:r>
            <a:r>
              <a:rPr lang="ru-RU" sz="14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, Рона </a:t>
            </a:r>
            <a:r>
              <a:rPr lang="ru-RU" sz="14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Шарп</a:t>
            </a:r>
          </a:p>
          <a:p>
            <a:pPr algn="ctr"/>
            <a:r>
              <a:rPr lang="ru-RU" sz="1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Педагогиканы</a:t>
            </a:r>
            <a:r>
              <a:rPr lang="ru-RU" sz="1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цифрлық</a:t>
            </a:r>
            <a:r>
              <a:rPr lang="ru-RU" sz="1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дәуірде</a:t>
            </a:r>
            <a:r>
              <a:rPr lang="ru-RU" sz="1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қайта</a:t>
            </a:r>
            <a:r>
              <a:rPr lang="ru-RU" sz="1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зерделеу</a:t>
            </a:r>
            <a:endParaRPr lang="ru-RU" sz="1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ХХІ </a:t>
            </a:r>
            <a:r>
              <a:rPr lang="ru-RU" sz="14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ғасырдағы</a:t>
            </a:r>
            <a:r>
              <a:rPr lang="ru-RU" sz="1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оқыту</a:t>
            </a:r>
            <a:r>
              <a:rPr lang="ru-RU" sz="1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дизайны</a:t>
            </a:r>
            <a:endParaRPr lang="ru-RU" sz="1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https://100kitap.kz/uploads/books/30/original_img_rethinking_pedagogy_for_a_kz_1556259480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770" y="1869672"/>
            <a:ext cx="1986161" cy="2646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843808" y="1779662"/>
            <a:ext cx="5832648" cy="304698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оқулықта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ХХІ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ғасырдағы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педагогиканың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дамуы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оқытуды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жеке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тұлғаға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бейімдеу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қолжетімді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әрі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тиімді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жоспарлау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мен оны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жүзеге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асыруға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бағытталған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жобалар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қарастырылады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Оқу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қызметін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электрондық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мобильді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технологиялар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контексінде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зерттей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отырып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авторлар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білім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берудің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техно-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бағдарлы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болашағын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кеңінен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баяндайды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Кітаптың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Дизайнның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принциптері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практикасы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 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деп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аталатын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І 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бөлімінде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білім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алуға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  оны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жоспарлауға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қатысты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цифрлық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технологиялардың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қағидалары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теориялары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егжей-тегжейлі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қарастырылып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оларды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тиімді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қолдану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жолдары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көрсетілсе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ІІ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бөлімде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дизайнның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пәндік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қырлары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ортаға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салынып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мобильді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сымсыз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есептеу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техникасы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саласындағы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жетістіктер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тәжіри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жүзіндегі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жобалау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мүмкіндіктері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күрделі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жүйелер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мобильді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оқытуды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дизайнға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түсіру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тың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зерттеу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жаңалықтарымен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толықтырылған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Қорытындылаушы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ІІІ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бөлімде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авторлар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осы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технологияларды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болашақта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қолдану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аймақтарына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шолу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жасай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отырып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оған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қатысты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нақты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үлгілер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ұсынады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Оқулық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педагогика, психология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мамандықтары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бойынша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білім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алып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жүрген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    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студенттерге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магистранттарға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осы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салаға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қызығушылық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танытушы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барша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зерттеушілерге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арналған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318671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6512" y="0"/>
            <a:ext cx="9144000" cy="5143500"/>
          </a:xfrm>
          <a:prstGeom prst="rect">
            <a:avLst/>
          </a:prstGeom>
          <a:noFill/>
        </p:spPr>
      </p:pic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938372" y="267875"/>
            <a:ext cx="6657964" cy="535785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kk-KZ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ҚАЗАҚ  ТІЛІНДЕГІ  ЖАҢА  ОҚУЛЫҚ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606696" y="789552"/>
            <a:ext cx="5412040" cy="8036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15" descr="https://egemen.kz/article_photo/1512362752_article_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82" y="291496"/>
            <a:ext cx="1603036" cy="784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0498" y="771550"/>
            <a:ext cx="357367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err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Патрисия</a:t>
            </a:r>
            <a:r>
              <a:rPr lang="ru-RU" sz="24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Уоллейс</a:t>
            </a:r>
            <a:endParaRPr lang="ru-RU" sz="24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Интернет </a:t>
            </a:r>
            <a:r>
              <a:rPr lang="ru-RU" sz="24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психологиясы</a:t>
            </a:r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https://100kitap.kz/uploads/books/24/original_img_the_psychology_of_the_int_kz_1556258475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250" y="1923678"/>
            <a:ext cx="1733485" cy="2709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0498" y="1779662"/>
            <a:ext cx="6309974" cy="304698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Патрисия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Уоллейстің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«Интернет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психологиясы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киберкеңістіктің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психологиялық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қырлары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интернеттің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адам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мінез-құлқына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әсері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күрделі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мәселелерді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қарастырады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Екінші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басылым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классикалық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заманауи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зерттеулерге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сүйене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отырып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интернет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технологиясындағы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жаңа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үрдістерді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 – онлайн-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танысу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онлайн-агрессия,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топтық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динамика, бала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тәрбиесі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проәлеуметтік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мінез-құлық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онлайн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ойындар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құпиялық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бақылау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желіге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тәуелділік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пен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желіні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қалыптастырудың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стратегияларын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зерттейді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Әдетте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адам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өзіндік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менін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сырт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көзге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жақсы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әсер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қалыптастыру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арқылы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көрсетеді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Бірақ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оның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шынайы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бейнесі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Онлайнда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ашық-жарқын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адам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оффлайнда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да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сол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қалпын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сақтай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Осындай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қызықты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мәселелерді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белгілі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әлеуметтік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психологтардың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дәстүрлі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зерттеулерімен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салыстыра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таразылайды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Онлайнда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өзгенің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басындағы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жағдайды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жан-дүниесіндегі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арпалыстарды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жалғыздықты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көпшіл-бауырмал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болуды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түсіну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мәселесіне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де автор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терең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көз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жүгіртеді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Онлайн-орта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қалыптастыратын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топтарға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конформдылық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топ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пікірін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қабылдауға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бейімділік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адам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жаратылысының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қыры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екені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жан-жақты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мысалдармен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дәлелденген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Оқулық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жоғары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оқу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орнының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студенттеріне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де,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жалпы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психология мен интернет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психологиясына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қызығушылығы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бар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кез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келген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оқырманға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да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таптырмас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көмекші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құрал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бола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алады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59057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6512" y="0"/>
            <a:ext cx="9144000" cy="5143500"/>
          </a:xfrm>
          <a:prstGeom prst="rect">
            <a:avLst/>
          </a:prstGeom>
          <a:noFill/>
        </p:spPr>
      </p:pic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938372" y="267875"/>
            <a:ext cx="6657964" cy="535785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kk-KZ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ҚАЗАҚ  ТІЛІНДЕГІ  ЖАҢА  ОҚУЛЫҚ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606696" y="789552"/>
            <a:ext cx="5412040" cy="8036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15" descr="https://egemen.kz/article_photo/1512362752_article_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82" y="291496"/>
            <a:ext cx="1603036" cy="784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03848" y="771550"/>
            <a:ext cx="229017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Эрнст </a:t>
            </a:r>
            <a:r>
              <a:rPr lang="ru-RU" sz="2400" b="1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Гомбрих</a:t>
            </a:r>
            <a:endParaRPr lang="ru-RU" sz="24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Өнер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тарихы</a:t>
            </a:r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https://100kitap.kz/uploads/books/22/original_img_the_story_of_art_16th_edi_kz_1556259690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85643"/>
            <a:ext cx="1739208" cy="2646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627784" y="2085405"/>
            <a:ext cx="5976664" cy="224676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Австрия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ағылшын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тарихшысы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беделді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өнертанушы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Эрнст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Гомбрихтің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Өнер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тарихы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алғаш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рет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1950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жылы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басылған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Содан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бері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әлемдік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бестселлерлер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қатарында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аталатын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Өнер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тарихына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арналған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еңбектердің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ішіндегі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танымалы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саналатын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туынды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16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мәрте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қайта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басылып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әлемнің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30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тілінде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8 миллион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данамен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таралған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Кітапта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тасқа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салынған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ежелгі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кескіндерден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бастап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қазіргі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кезеңге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дейінгі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өнер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тарихына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жан-жақты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шолу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жасалады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Жас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оқырманға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арналып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жазылған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Өнер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тарихы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» –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оқушылар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студенттерді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аталған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пәнмен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таныстыратын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кіріспе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оқулық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әрі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өнерге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қызығушы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көпшілікке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тартымды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ғылыми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танымдық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еңбек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19254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428596" y="267875"/>
            <a:ext cx="6657964" cy="535785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kk-KZ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ҚАЗАҚ  ТІЛІНДЕГІ  ЖАҢА  ОҚУЛЫҚ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000232" y="803659"/>
            <a:ext cx="5214974" cy="58936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071670" y="803659"/>
            <a:ext cx="52864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Энтони</a:t>
            </a:r>
            <a:r>
              <a:rPr lang="ru-RU" sz="20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Кенни</a:t>
            </a:r>
            <a:endParaRPr lang="ru-RU" sz="20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chemeClr val="tx2"/>
                </a:solidFill>
              </a:rPr>
              <a:t>«</a:t>
            </a:r>
            <a:r>
              <a:rPr lang="ru-RU" sz="20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Батыс</a:t>
            </a: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философиясының жаңа тарихы</a:t>
            </a: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8" name="Picture 8" descr="https://100kitap.kz/uploads/books/37/original_img_the_rise_of_modern_philos_kz_1556259533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19672" y="1867120"/>
            <a:ext cx="2446334" cy="3008886"/>
          </a:xfrm>
          <a:prstGeom prst="rect">
            <a:avLst/>
          </a:prstGeom>
          <a:noFill/>
        </p:spPr>
      </p:pic>
      <p:pic>
        <p:nvPicPr>
          <p:cNvPr id="15370" name="Picture 10" descr="https://100kitap.kz/uploads/books/64/img_kenny_4_ru_1556259425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19621" y="1875228"/>
            <a:ext cx="2432699" cy="3000777"/>
          </a:xfrm>
          <a:prstGeom prst="rect">
            <a:avLst/>
          </a:prstGeom>
          <a:noFill/>
        </p:spPr>
      </p:pic>
      <p:pic>
        <p:nvPicPr>
          <p:cNvPr id="10" name="Picture 15" descr="https://egemen.kz/article_photo/1512362752_article_b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82" y="291496"/>
            <a:ext cx="1603036" cy="784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91673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428596" y="267875"/>
            <a:ext cx="6657964" cy="535785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kk-KZ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ҚАЗАҚ  ТІЛІНДЕГІ  ЖАҢА  ОҚУЛЫҚ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000232" y="803660"/>
            <a:ext cx="5214974" cy="64294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071670" y="803659"/>
            <a:ext cx="48577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Росс </a:t>
            </a:r>
            <a:r>
              <a:rPr lang="ru-RU" sz="2000" b="1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Данн</a:t>
            </a:r>
            <a:r>
              <a:rPr lang="ru-RU" sz="2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Лора</a:t>
            </a:r>
            <a:r>
              <a:rPr lang="ru-RU" sz="20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 Дж. </a:t>
            </a:r>
            <a:r>
              <a:rPr lang="ru-RU" sz="2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Митчелл</a:t>
            </a:r>
          </a:p>
          <a:p>
            <a:pPr algn="ctr"/>
            <a:r>
              <a:rPr lang="en-US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Panorama: A World of History</a:t>
            </a: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https://100kitap.kz/uploads/books/61/img_panorama_a_world_of_histo_ru_1556259387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47664" y="1635645"/>
            <a:ext cx="2448272" cy="3159695"/>
          </a:xfrm>
          <a:prstGeom prst="rect">
            <a:avLst/>
          </a:prstGeom>
          <a:noFill/>
        </p:spPr>
      </p:pic>
      <p:pic>
        <p:nvPicPr>
          <p:cNvPr id="10" name="Picture 15" descr="https://egemen.kz/article_photo/1512362752_article_b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82" y="291496"/>
            <a:ext cx="1603036" cy="784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635643"/>
            <a:ext cx="2498364" cy="3159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827584" y="267875"/>
            <a:ext cx="6657964" cy="535785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kk-KZ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ҚАЗАҚ  ТІЛІНДЕГІ  ЖАҢА  ОҚУЛЫҚ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0482" name="Picture 2" descr="https://100kitap.kz/uploads/books/43/original_img_diplomacy_communication_a_kz_1556259109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0213" y="1928809"/>
            <a:ext cx="2018917" cy="2879918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619672" y="857238"/>
            <a:ext cx="5786478" cy="83099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Роберт Ф. </a:t>
            </a:r>
            <a:r>
              <a:rPr lang="ru-RU" sz="1600" b="1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Трагер</a:t>
            </a:r>
            <a:endParaRPr lang="ru-RU" sz="16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Дипломатия:</a:t>
            </a:r>
          </a:p>
          <a:p>
            <a:pPr algn="ctr"/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Коммуникация </a:t>
            </a:r>
            <a:r>
              <a:rPr lang="ru-RU" sz="16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халықаралық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тәртіп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негіздері</a:t>
            </a:r>
            <a:endParaRPr lang="ru-RU" sz="1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915816" y="1995686"/>
            <a:ext cx="5869886" cy="249299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Роберт </a:t>
            </a:r>
            <a:r>
              <a:rPr lang="ru-RU" sz="12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Трагердің бұл кітабында</a:t>
            </a:r>
            <a:r>
              <a:rPr lang="ru-RU" sz="1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дипломатиялық амал-тәсілдердің халықаралық қатынастар жүйесіндегі рөлі қарастырылады</a:t>
            </a:r>
            <a:r>
              <a:rPr lang="ru-RU" sz="1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 Автор </a:t>
            </a:r>
            <a:r>
              <a:rPr lang="ru-RU" sz="12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жабық есік</a:t>
            </a:r>
            <a:r>
              <a:rPr lang="ru-RU" sz="1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жағдайындағы әңгімелесудің халықаралық тәртіп орнату</a:t>
            </a:r>
            <a:r>
              <a:rPr lang="ru-RU" sz="1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2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соғыстардың басталуына</a:t>
            </a:r>
            <a:r>
              <a:rPr lang="ru-RU" sz="1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қалай түрткі болатынын</a:t>
            </a:r>
            <a:r>
              <a:rPr lang="ru-RU" sz="1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ойын</a:t>
            </a:r>
            <a:r>
              <a:rPr lang="ru-RU" sz="1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теориясына</a:t>
            </a:r>
            <a:r>
              <a:rPr lang="ru-RU" sz="1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сүйеніп</a:t>
            </a:r>
            <a:r>
              <a:rPr lang="ru-RU" sz="1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нақты тарихи</a:t>
            </a:r>
            <a:r>
              <a:rPr lang="ru-RU" sz="1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мысалдар</a:t>
            </a:r>
            <a:r>
              <a:rPr lang="ru-RU" sz="1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көмегімен ашып</a:t>
            </a:r>
            <a:r>
              <a:rPr lang="ru-RU" sz="1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көрсетеді</a:t>
            </a:r>
            <a:r>
              <a:rPr lang="ru-RU" sz="1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Кітаптың басты</a:t>
            </a:r>
            <a:r>
              <a:rPr lang="ru-RU" sz="1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зерттеу</a:t>
            </a:r>
            <a:r>
              <a:rPr lang="ru-RU" sz="1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нысаны</a:t>
            </a:r>
            <a:r>
              <a:rPr lang="ru-RU" sz="1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– </a:t>
            </a:r>
            <a:r>
              <a:rPr lang="ru-RU" sz="12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«құпия </a:t>
            </a:r>
            <a:r>
              <a:rPr lang="ru-RU" sz="1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дипломатия» </a:t>
            </a:r>
            <a:r>
              <a:rPr lang="ru-RU" sz="12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және оның механизмдері</a:t>
            </a:r>
            <a:r>
              <a:rPr lang="ru-RU" sz="1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  </a:t>
            </a:r>
          </a:p>
          <a:p>
            <a:pPr algn="just"/>
            <a:r>
              <a:rPr lang="ru-RU" sz="12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Бұл еңбекке Британ</a:t>
            </a:r>
            <a:r>
              <a:rPr lang="ru-RU" sz="1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империясының көпжылдық дипломатиялық байланыстар</a:t>
            </a:r>
            <a:r>
              <a:rPr lang="ru-RU" sz="1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тарихынан</a:t>
            </a:r>
            <a:r>
              <a:rPr lang="ru-RU" sz="1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сыр </a:t>
            </a:r>
            <a:r>
              <a:rPr lang="ru-RU" sz="12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шертетін</a:t>
            </a:r>
            <a:r>
              <a:rPr lang="ru-RU" sz="1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12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Құпия жазбалар</a:t>
            </a:r>
            <a:r>
              <a:rPr lang="ru-RU" sz="1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2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деген</a:t>
            </a:r>
            <a:r>
              <a:rPr lang="ru-RU" sz="1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атпен</a:t>
            </a:r>
            <a:r>
              <a:rPr lang="ru-RU" sz="1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белгілі</a:t>
            </a:r>
            <a:r>
              <a:rPr lang="ru-RU" sz="1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мұрағат деректері</a:t>
            </a:r>
            <a:r>
              <a:rPr lang="ru-RU" sz="1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арқау болған</a:t>
            </a:r>
            <a:r>
              <a:rPr lang="ru-RU" sz="1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12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Дипломаттар</a:t>
            </a:r>
            <a:r>
              <a:rPr lang="ru-RU" sz="1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2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мемлекет</a:t>
            </a:r>
            <a:r>
              <a:rPr lang="ru-RU" sz="1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басшылары</a:t>
            </a:r>
            <a:r>
              <a:rPr lang="ru-RU" sz="1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өз одақтастары мен</a:t>
            </a:r>
            <a:r>
              <a:rPr lang="ru-RU" sz="1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қарсыластарының</a:t>
            </a:r>
            <a:r>
              <a:rPr lang="ru-RU" sz="1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2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ниет-пиғылы</a:t>
            </a:r>
            <a:r>
              <a:rPr lang="ru-RU" sz="1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мүддесі мен</a:t>
            </a:r>
            <a:r>
              <a:rPr lang="ru-RU" sz="1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жоспары</a:t>
            </a:r>
            <a:r>
              <a:rPr lang="ru-RU" sz="1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sz="1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қалайша </a:t>
            </a:r>
            <a:r>
              <a:rPr lang="ru-RU" sz="1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ой </a:t>
            </a:r>
            <a:r>
              <a:rPr lang="ru-RU" sz="12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түйеді</a:t>
            </a:r>
            <a:r>
              <a:rPr lang="ru-RU" sz="1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?" </a:t>
            </a:r>
            <a:r>
              <a:rPr lang="ru-RU" sz="12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деген</a:t>
            </a:r>
            <a:r>
              <a:rPr lang="ru-RU" sz="1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сұраққа </a:t>
            </a:r>
            <a:r>
              <a:rPr lang="ru-RU" sz="1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автор </a:t>
            </a:r>
            <a:r>
              <a:rPr lang="ru-RU" sz="12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айрықша мән берген</a:t>
            </a:r>
            <a:r>
              <a:rPr lang="ru-RU" sz="1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Бұл зерттеудің теориялық-эмпирикалық әдістемесінен туындаған тұжырымдардың оқырманға </a:t>
            </a:r>
            <a:r>
              <a:rPr lang="ru-RU" sz="1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ой </a:t>
            </a:r>
            <a:r>
              <a:rPr lang="ru-RU" sz="12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салары</a:t>
            </a:r>
            <a:r>
              <a:rPr lang="ru-RU" sz="1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сөзсіз</a:t>
            </a:r>
            <a:r>
              <a:rPr lang="ru-RU" sz="1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9" name="Picture 15" descr="https://egemen.kz/article_photo/1512362752_article_b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82" y="291496"/>
            <a:ext cx="1603036" cy="784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794356" y="267875"/>
            <a:ext cx="6657964" cy="535785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kk-KZ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ҚАЗАҚ  ТІЛІНДЕГІ  ЖАҢА  ОҚУЛЫҚ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619672" y="803659"/>
            <a:ext cx="6000792" cy="80367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691680" y="857238"/>
            <a:ext cx="578647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Эдуард </a:t>
            </a:r>
            <a:r>
              <a:rPr lang="ru-RU" sz="2400" b="1" dirty="0" err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Уади</a:t>
            </a:r>
            <a:r>
              <a:rPr lang="ru-RU" sz="24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Саид</a:t>
            </a:r>
          </a:p>
          <a:p>
            <a:pPr algn="ctr"/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Ориентализм</a:t>
            </a:r>
          </a:p>
          <a:p>
            <a:pPr algn="ctr"/>
            <a:endParaRPr lang="ru-RU" dirty="0"/>
          </a:p>
        </p:txBody>
      </p:sp>
      <p:pic>
        <p:nvPicPr>
          <p:cNvPr id="21506" name="Picture 2" descr="https://100kitap.kz/uploads/books/32/original_img_orientalism_kz_1557734503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3" y="1890619"/>
            <a:ext cx="1984303" cy="294607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915816" y="1869232"/>
            <a:ext cx="5871026" cy="304698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Эдуард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Уади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Саид «Ориентализм»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деп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аталатын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зерттеуінде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ориентализмнің пайда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болуын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Еуропаның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Орта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және Таяу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Шығыста ғасырлар бойы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үстемдік етуімен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байланыстырады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Батыстың Шығыс әлемін қабылдаудағы біржақты әрі үстірт көзқарасын сынға алып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жан-жақты талдау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ұсынады.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Кіріспеде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автор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ориентализмнің бір-бірімен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тығыз байланысты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ғылыми-академиялық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саяси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және әлеуметтік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идеологиялық сипатына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тоқталып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оны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жасырын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және айқын деген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екі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топқа бөледі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 </a:t>
            </a:r>
          </a:p>
          <a:p>
            <a:pPr algn="just"/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Бұл кітап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гуманитарлық білімге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өзгеше  ықпал  жасап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постколониалдық  зерттеулерге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негіз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салды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Автор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еңбегінде бұл тақырыпқа арналған көп зерттеулер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Шығыстың шынайы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келбетін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ашып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көрсете алмайтынын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Шығыс әлемі жайлы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кез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келген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ой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белгілі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сүзгіден өтіп барып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жарияланатынын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айтады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Дәлел ретінде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Ұлыбритания,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Франция, АҚШ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ғалымдарының ориенталистік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мәтіндерін мысалға келтіреді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«Батысқа өзін өзгелерден ерекшелеу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үшін оған қарама-қарсы әлем керек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болды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Батыс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үшін Шығысты пайдаланды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өзіне тиімді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түсінікті қалыптастыруға күш салды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», –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дейді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автор.</a:t>
            </a:r>
          </a:p>
          <a:p>
            <a:pPr algn="just"/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Бұл ауқымды еңбек студенттермен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қатар Батыс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пен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Шығысқа жаңаша қарағысы келетін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барша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оқырманға арналған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1" name="Picture 15" descr="https://egemen.kz/article_photo/1512362752_article_b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291496"/>
            <a:ext cx="1603036" cy="784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794356" y="267875"/>
            <a:ext cx="6657964" cy="535785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kk-KZ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ҚАЗАҚ  ТІЛІНДЕГІ  ЖАҢА  ОҚУЛЫҚ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75656" y="803659"/>
            <a:ext cx="6000792" cy="8036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530" name="Picture 2" descr="https://100kitap.kz/uploads/books/33/original_img_media_and_journalism_ru_1556259321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928808"/>
            <a:ext cx="1913436" cy="2778023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834556" y="804649"/>
            <a:ext cx="54737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err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Жейсон</a:t>
            </a:r>
            <a:r>
              <a:rPr lang="ru-RU" sz="16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Бэйнбридж</a:t>
            </a:r>
            <a:r>
              <a:rPr lang="ru-RU" sz="16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Никола </a:t>
            </a:r>
            <a:r>
              <a:rPr lang="ru-RU" sz="1600" b="1" dirty="0" err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Гок</a:t>
            </a:r>
            <a:r>
              <a:rPr lang="ru-RU" sz="16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16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Лиз </a:t>
            </a:r>
            <a:r>
              <a:rPr lang="ru-RU" sz="1600" b="1" dirty="0" err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Тайнан</a:t>
            </a:r>
            <a:r>
              <a:rPr lang="ru-RU" sz="16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Медиа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және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журналистика:</a:t>
            </a:r>
            <a:endParaRPr lang="ru-RU" sz="16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Теория мен </a:t>
            </a:r>
            <a:r>
              <a:rPr lang="ru-RU" sz="16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практикағажаңакөзқарас</a:t>
            </a:r>
            <a:endParaRPr lang="ru-RU" sz="16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15" descr="https://egemen.kz/article_photo/1512362752_article_b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82" y="291496"/>
            <a:ext cx="1603036" cy="784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131840" y="1849817"/>
            <a:ext cx="5829278" cy="304698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«Медиа ж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 журналистика: теория мен практика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ғ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жа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а к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ө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қ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арас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 - к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би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журналистиканы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ң 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лы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птасу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тарих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бастап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ко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ғ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амны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ң қ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оз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ғ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аушы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к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ү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шiне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айнал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ғ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ан медиа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cаласында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ғ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ы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соны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ө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згер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стерд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талда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ғ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ан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қ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унд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бек.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лемн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ің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озы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жо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ғ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ары о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орындары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та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ғ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ан к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тапты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ң ү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шiншi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басыл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ы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медиа мен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журналистиканы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ң ө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зара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байлан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сына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қы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зы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ғ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ушылы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таныт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ан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кез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келген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қы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рман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к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өңі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нен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шыгады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тап т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і қ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арапайым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і қы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зы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ты. Медиа мен журналистика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ұғ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ым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ы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тарихынан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бастап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медиаиндустрия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ө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мдер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талдау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ғ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амды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ортаны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айнымас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ө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айнал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ғ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ан медиа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ғ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а анализ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жасайтын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лдер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жа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ал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ты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тарату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жолдары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ж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медиаконтент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каз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рг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ж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келешек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коммуникацияны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толы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аны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қ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тамал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ыы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ы туз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лген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Сонды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қ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жа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алы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тар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ө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нд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ндег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идея, а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қ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парат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агын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шолу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тарату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кел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ө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 ж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ү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рг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зу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сынды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процестерд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ің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к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рсырымен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тан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сып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журналист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зерттеуд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ің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ма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ң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ызына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к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ө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жетк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зуге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тапты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басты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құ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ндылы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ғ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ы - медиа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маманы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болу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ғ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талаптан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ғ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ан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студентт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уес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ой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блогерд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журналистиканы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нег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зг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принциптер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баулид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А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қ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атты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айту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хал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ты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а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қ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паратты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лу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қүқығ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ын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к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ұ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рметтеу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тикасынан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ө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лек медиа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маман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рет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нде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ғ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ам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иг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адал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қы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змет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ету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жолдарын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керсетед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938372" y="267875"/>
            <a:ext cx="6657964" cy="535785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kk-KZ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ҚАЗАҚ  ТІЛІНДЕГІ  ЖАҢА  ОҚУЛЫҚ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643042" y="957982"/>
            <a:ext cx="6000792" cy="8036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857356" y="980242"/>
            <a:ext cx="564360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 Энн Пек, Гай. С Рил   </a:t>
            </a:r>
            <a:endParaRPr lang="ru-RU" sz="20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Медиаэтика</a:t>
            </a: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 </a:t>
            </a:r>
            <a:r>
              <a:rPr kumimoji="0" lang="ru-RU" sz="2000" b="1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Жас</a:t>
            </a: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мамандар</a:t>
            </a: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тәжірибесінен</a:t>
            </a:r>
            <a:endParaRPr kumimoji="0" lang="ru-RU" sz="2000" b="1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23555" name="Picture 3" descr="https://100kitap.kz/uploads/books/19/img_media_ethics_at_work_2nd__ru_1556259344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560" y="1982386"/>
            <a:ext cx="1837438" cy="2678925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771800" y="1982386"/>
            <a:ext cx="6015026" cy="246221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Бұл кітап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студенттер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жас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мамандарға бұқаралық ақпарат құралдары саласында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кездесетін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этикалық мәселелерді шешу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жолдарын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көрсетуге арналған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Еңбекке жарнама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жаңалықтар, қоғамдық қатынастар саласында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жұмыс істейтін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жас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мамандар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тап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болған күрделі мәселелер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мен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шынайы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оқиғалар арқау болған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Әрбір жағдаят кеңінен баяндалып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қатысушылар әрекеті арқылы жан-жақты ашылып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көрсетіледі.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Сондықтан оқырман «Мұндай жағдайда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мен не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істер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едім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?» –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деген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ой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үстінде болады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Кіріспе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материалда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философиялық толғамдар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мен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теориялық тұжырымдарға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моральдық мәселелерге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де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орын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берілген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Кітап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студенттердің теориялық білімдерін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тәжірибемен оңтайлы ұштастырып, өмірде кездесетін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тосын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күрделі мәселелерден жол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тауып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шығуға баулитын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тағлымды еңбек.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15" descr="https://egemen.kz/article_photo/1512362752_article_b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82" y="291496"/>
            <a:ext cx="1603036" cy="784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938372" y="267875"/>
            <a:ext cx="6657964" cy="535785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kk-KZ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ҚАЗАҚ  ТІЛІНДЕГІ  ЖАҢА  ОҚУЛЫҚ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643042" y="843558"/>
            <a:ext cx="6000792" cy="8036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" name="Picture 15" descr="https://egemen.kz/article_photo/1512362752_article_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82" y="291496"/>
            <a:ext cx="1603036" cy="784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39526" y="843558"/>
            <a:ext cx="58801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Джон </a:t>
            </a:r>
            <a:r>
              <a:rPr lang="ru-RU" sz="1600" b="1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Гэмбл</a:t>
            </a:r>
            <a:r>
              <a:rPr lang="ru-RU" sz="16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, Артур Томпсон,</a:t>
            </a:r>
            <a:r>
              <a:rPr lang="ru-RU" sz="16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Маргарет </a:t>
            </a:r>
            <a:r>
              <a:rPr lang="ru-RU" sz="1600" b="1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Питереф</a:t>
            </a:r>
            <a:endParaRPr lang="ru-RU" sz="16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Стратегиялық менеджмент негіздері: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бәсекелік артықшылыққа ұмтылу</a:t>
            </a:r>
            <a:endParaRPr lang="ru-RU" sz="1600" dirty="0">
              <a:solidFill>
                <a:schemeClr val="accent1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100kitap.kz/uploads/books/52/img_essentials_of_strategic_m_ru_155782364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136" y="2031690"/>
            <a:ext cx="1714600" cy="2430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55776" y="1892971"/>
            <a:ext cx="6120680" cy="30469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«Essentials of Strategic Management: The Quest for Competitive Advantage» –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Стратегиялық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менеджмент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негіздері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бәсекелік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артықшылыққа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ұмтылу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оқулығы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стратегиялық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менеджмент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принциптері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талдау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тәсілдеріне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концептуалдық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тұрғыда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маңызды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әрі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мазмұнды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әдістеме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жасап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ұсынған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Студенттерді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қазіргі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заманғы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стратегиялық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менеджменттің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   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қыр-сырына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баулитын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озық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түрлеріне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үздік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әдіс-тәсілдеріне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жан-жақты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талдау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зерттеу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жүргізеді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Кітапта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жалаң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мәтін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жоқ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әр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курс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мәселені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талқылауымен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өзекті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мысалдар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келтіруімен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мәнді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Әлемге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әйгілі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компаниялардың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тыныс-тіршілігінен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маңызды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қызықты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мысалдар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беріледі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Түрлі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жаттығулар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студенттердің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алған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теориялық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білімін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пысықтайды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симуляциялық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ойын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тәжірибесі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студенттердің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курсқа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деген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ынта-ықыласын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арттырады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Кітапта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теория мен практика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бөле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-жара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қарастырылмайды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екеуі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бірін-бірі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толықтырып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оқулықтың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мазмұнын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байытқан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5-басылым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академиялық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салада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менеджмент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тәжірибесінде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қолдануға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лайық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оқытушыға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арналған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тың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әдістеме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ұсынады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Жалпы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менеджмент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саласына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қызығатын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оқырман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аса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құнды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қажет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еңбек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Сонымен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қатар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қазақ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тіліндегі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MBA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курсының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негізгі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оқулықтарының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бірі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ретінде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ұсынылады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798707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698</TotalTime>
  <Words>1858</Words>
  <Application>Microsoft Office PowerPoint</Application>
  <PresentationFormat>Экран (16:9)</PresentationFormat>
  <Paragraphs>126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1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omakarenko</dc:creator>
  <cp:lastModifiedBy>Косарева Наталья Евгеньевна</cp:lastModifiedBy>
  <cp:revision>51</cp:revision>
  <dcterms:created xsi:type="dcterms:W3CDTF">2019-09-11T04:23:59Z</dcterms:created>
  <dcterms:modified xsi:type="dcterms:W3CDTF">2021-01-21T08:39:09Z</dcterms:modified>
</cp:coreProperties>
</file>