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4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6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7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  <p:sldMasterId id="2147483714" r:id="rId3"/>
    <p:sldMasterId id="2147483732" r:id="rId4"/>
    <p:sldMasterId id="2147483750" r:id="rId5"/>
    <p:sldMasterId id="2147483768" r:id="rId6"/>
    <p:sldMasterId id="2147483786" r:id="rId7"/>
  </p:sldMasterIdLst>
  <p:sldIdLst>
    <p:sldId id="279" r:id="rId8"/>
    <p:sldId id="259" r:id="rId9"/>
    <p:sldId id="256" r:id="rId10"/>
    <p:sldId id="257" r:id="rId11"/>
    <p:sldId id="262" r:id="rId12"/>
    <p:sldId id="258" r:id="rId13"/>
    <p:sldId id="261" r:id="rId14"/>
    <p:sldId id="266" r:id="rId15"/>
    <p:sldId id="265" r:id="rId16"/>
    <p:sldId id="260" r:id="rId17"/>
    <p:sldId id="263" r:id="rId18"/>
    <p:sldId id="264" r:id="rId19"/>
    <p:sldId id="269" r:id="rId20"/>
    <p:sldId id="268" r:id="rId21"/>
    <p:sldId id="271" r:id="rId22"/>
    <p:sldId id="267" r:id="rId23"/>
    <p:sldId id="272" r:id="rId24"/>
    <p:sldId id="270" r:id="rId25"/>
    <p:sldId id="275" r:id="rId26"/>
    <p:sldId id="274" r:id="rId27"/>
    <p:sldId id="278" r:id="rId28"/>
    <p:sldId id="277" r:id="rId29"/>
    <p:sldId id="276" r:id="rId30"/>
    <p:sldId id="273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59" autoAdjust="0"/>
    <p:restoredTop sz="94660"/>
  </p:normalViewPr>
  <p:slideViewPr>
    <p:cSldViewPr snapToGrid="0">
      <p:cViewPr varScale="1">
        <p:scale>
          <a:sx n="70" d="100"/>
          <a:sy n="70" d="100"/>
        </p:scale>
        <p:origin x="492" y="-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66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8111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4764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03787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9286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54607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88931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98633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21211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54802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84876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962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32590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13218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83729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86910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77088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8495067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19177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46466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1015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33923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607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186167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0642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4549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1795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436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3065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7627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390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5439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1920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8090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6980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3533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3794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5051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09679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7490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2524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72707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377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3036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8996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1121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54502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8924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716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1647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45689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2339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436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19162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74881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6295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87199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2223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9326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49981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6131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3645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77938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994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76613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01509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5734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09579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6467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37283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9989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5609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0853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42376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974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99589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94309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04412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33889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0018307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00436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32162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82049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26917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54567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494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56170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82447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98469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70006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01914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30262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98524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50268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95816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97595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622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3026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3367673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28796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63742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65668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69201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45665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574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73093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03794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715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71988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16013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41605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44274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926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07264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45373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42735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44932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97911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269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21" Type="http://schemas.openxmlformats.org/officeDocument/2006/relationships/image" Target="../media/image8.png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image" Target="../media/image9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21" Type="http://schemas.openxmlformats.org/officeDocument/2006/relationships/image" Target="../media/image12.png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19" Type="http://schemas.openxmlformats.org/officeDocument/2006/relationships/image" Target="../media/image10.png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Relationship Id="rId22" Type="http://schemas.openxmlformats.org/officeDocument/2006/relationships/image" Target="../media/image1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54.xml"/><Relationship Id="rId21" Type="http://schemas.openxmlformats.org/officeDocument/2006/relationships/image" Target="../media/image12.png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1.xml"/><Relationship Id="rId19" Type="http://schemas.openxmlformats.org/officeDocument/2006/relationships/image" Target="../media/image10.png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Relationship Id="rId22" Type="http://schemas.openxmlformats.org/officeDocument/2006/relationships/image" Target="../media/image1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81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71.xml"/><Relationship Id="rId21" Type="http://schemas.openxmlformats.org/officeDocument/2006/relationships/image" Target="../media/image8.png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17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84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78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82.xml"/><Relationship Id="rId22" Type="http://schemas.openxmlformats.org/officeDocument/2006/relationships/image" Target="../media/image9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88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17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87.xml"/><Relationship Id="rId16" Type="http://schemas.openxmlformats.org/officeDocument/2006/relationships/slideLayout" Target="../slideLayouts/slideLayout101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95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9.xml"/><Relationship Id="rId22" Type="http://schemas.openxmlformats.org/officeDocument/2006/relationships/image" Target="../media/image5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slideLayout" Target="../slideLayouts/slideLayout115.xml"/><Relationship Id="rId18" Type="http://schemas.openxmlformats.org/officeDocument/2006/relationships/theme" Target="../theme/theme7.xml"/><Relationship Id="rId3" Type="http://schemas.openxmlformats.org/officeDocument/2006/relationships/slideLayout" Target="../slideLayouts/slideLayout105.xml"/><Relationship Id="rId21" Type="http://schemas.openxmlformats.org/officeDocument/2006/relationships/image" Target="../media/image16.png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17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4.xml"/><Relationship Id="rId16" Type="http://schemas.openxmlformats.org/officeDocument/2006/relationships/slideLayout" Target="../slideLayouts/slideLayout118.xm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12.xml"/><Relationship Id="rId19" Type="http://schemas.openxmlformats.org/officeDocument/2006/relationships/image" Target="../media/image14.png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slideLayout" Target="../slideLayouts/slideLayout116.xml"/><Relationship Id="rId22" Type="http://schemas.openxmlformats.org/officeDocument/2006/relationships/image" Target="../media/image1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4502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13"/>
          <a:stretch/>
        </p:blipFill>
        <p:spPr>
          <a:xfrm>
            <a:off x="8000197" y="0"/>
            <a:ext cx="1603387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9"/>
          <a:stretch/>
        </p:blipFill>
        <p:spPr>
          <a:xfrm>
            <a:off x="8609012" y="6092866"/>
            <a:ext cx="993734" cy="76513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2366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0883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16810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13"/>
          <a:stretch/>
        </p:blipFill>
        <p:spPr>
          <a:xfrm>
            <a:off x="8000197" y="0"/>
            <a:ext cx="1603387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9"/>
          <a:stretch/>
        </p:blipFill>
        <p:spPr>
          <a:xfrm>
            <a:off x="8609012" y="6092866"/>
            <a:ext cx="993734" cy="76513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2671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6028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7A58E9A-2631-467B-AB25-3F953B2DF65A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4431C-4C13-421B-B624-5D438B1FB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0850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  <p:sldLayoutId id="2147483802" r:id="rId16"/>
    <p:sldLayoutId id="214748380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0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5" t="71859" r="6753" b="8639"/>
          <a:stretch/>
        </p:blipFill>
        <p:spPr>
          <a:xfrm>
            <a:off x="4449171" y="4352207"/>
            <a:ext cx="7233312" cy="11888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64" t="47256" r="14530" b="32415"/>
          <a:stretch/>
        </p:blipFill>
        <p:spPr>
          <a:xfrm>
            <a:off x="4749421" y="2738860"/>
            <a:ext cx="6632812" cy="1239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171" y="704661"/>
            <a:ext cx="7233312" cy="1065708"/>
          </a:xfrm>
          <a:prstGeom prst="rect">
            <a:avLst/>
          </a:prstGeom>
        </p:spPr>
      </p:pic>
      <p:pic>
        <p:nvPicPr>
          <p:cNvPr id="10" name="Picture 2" descr="C:\Users\nekosareva\Desktop\111111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" t="18922" r="2411" b="12163"/>
          <a:stretch/>
        </p:blipFill>
        <p:spPr bwMode="auto">
          <a:xfrm>
            <a:off x="8038531" y="5650764"/>
            <a:ext cx="4026090" cy="1152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2609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38" y="593381"/>
            <a:ext cx="3746911" cy="5513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708478" y="2434535"/>
            <a:ext cx="696035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Өнер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–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өнер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табиғаты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құндылығының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философиялық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теорияларының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анық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ықшам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шолуы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Ол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өнерді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кескіндемені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мүсін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өнерін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музыканы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биді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сәулет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өнерін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киноны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концептуал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өнерді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перформансты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қамтиды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екінші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басылымға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бейнелеу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өнері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музыка,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концептуал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өнер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Гегель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өнер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қоғам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тақырыптары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айтарлықтай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жаңа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зерттеулер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қосылған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Классикалық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заманауи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философияға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әдебиет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теориясына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өнер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сынына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сүйене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Ричард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Элдирдж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өнердің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қолданбалы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шартты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экспрессивті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қырларын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зерттейді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72501" y="1309467"/>
            <a:ext cx="60050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Өнер</a:t>
            </a:r>
            <a:r>
              <a:rPr lang="ru-RU" sz="32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</a:t>
            </a:r>
            <a:r>
              <a:rPr lang="ru-RU" sz="32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</a:t>
            </a:r>
            <a:endParaRPr lang="ru-RU" sz="3200" b="1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Ричард </a:t>
            </a:r>
            <a:r>
              <a:rPr lang="ru-RU" sz="2400" b="1" dirty="0" err="1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Элдирдж</a:t>
            </a:r>
            <a:endParaRPr lang="ru-RU" sz="24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297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98" y="779601"/>
            <a:ext cx="3733593" cy="5465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765244" y="2088332"/>
            <a:ext cx="679440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Ройс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Синглтон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Брюс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Стрэйтстің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леуметтік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дістері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кітабы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леуметтік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зерттеудің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ғылыми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логикалық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негіздерін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жан-жақты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сипаттайтын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құралы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сілдер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ғылыми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зерттеулердің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логикасы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арасындағы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тепе-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теңдікті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ескере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зерттеудің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төрт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сілі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эксперимент,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сауалнама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далалық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зерттеулер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қолда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бар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деректерді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пайдаланудың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сипаттамасын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ұсынады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Эмпирикалық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мысалдарын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ұсына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процесін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егжей-тегжейлі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баяндау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студенттерге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барысын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жақсы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түсінуге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мүмкіндік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береді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орындарының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студенттеріне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ғалымдар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оқытушыларға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статистика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саласында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білімін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арттырғысы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келетін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барша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оқырман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қауымға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92848" y="1011114"/>
            <a:ext cx="602293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леуметтік</a:t>
            </a:r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</a:t>
            </a:r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дістері</a:t>
            </a:r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Ройс</a:t>
            </a:r>
            <a:r>
              <a:rPr lang="ru-RU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Синглтон</a:t>
            </a:r>
            <a:r>
              <a:rPr lang="ru-RU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Брюс </a:t>
            </a:r>
            <a:r>
              <a:rPr lang="ru-RU" sz="28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Стрэйтстің</a:t>
            </a:r>
            <a:endParaRPr lang="ru-RU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515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8" y="847348"/>
            <a:ext cx="3782588" cy="5512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562505" y="1141527"/>
            <a:ext cx="76283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2800" b="1" dirty="0">
                <a:solidFill>
                  <a:srgbClr val="00B0F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Әлеуметтік жұмыс: контексі </a:t>
            </a:r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мен </a:t>
            </a:r>
            <a:r>
              <a:rPr lang="ru-RU" sz="2800" b="1" dirty="0" err="1" smtClean="0">
                <a:solidFill>
                  <a:srgbClr val="00B0F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практикасы</a:t>
            </a:r>
            <a:endParaRPr lang="ru-RU" sz="2800" b="1" dirty="0" smtClean="0">
              <a:solidFill>
                <a:srgbClr val="00B0F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Мэри </a:t>
            </a:r>
            <a:r>
              <a:rPr lang="ru-RU" sz="2000" b="1" dirty="0" err="1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Коннолли</a:t>
            </a:r>
            <a:r>
              <a:rPr lang="ru-RU" sz="20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Луиза Хармс пен Джейн </a:t>
            </a:r>
            <a:r>
              <a:rPr lang="ru-RU" sz="2000" b="1" dirty="0" err="1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Мэйдмент</a:t>
            </a:r>
            <a:endParaRPr lang="ru-RU" sz="2000" b="1" dirty="0" smtClean="0">
              <a:solidFill>
                <a:srgbClr val="92D05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42249" y="2299420"/>
            <a:ext cx="726881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Әлеуметтік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жұмыстың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контексі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теорияларын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жан-жақты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талдап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таразылайтын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оқулық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Әлеуметтік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контексі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практикасы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en-US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Social Work: Contexts and Practice)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деп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аталады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еңбек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Австралия мен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Жаңа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Зеландиядағы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әлеуметтік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жұмыстың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практика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теориялары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әлеуметтік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қызметкер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мен клиент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арасындағы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байланыс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түрлері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әлеуметтік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практикасында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кездесетін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заңдар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олардың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қолданылу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ерекшелігі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әлеуметтік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жұмысқа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бағытталған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саясат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әлеуметтік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қызмет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көрсетуде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басшылыққа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алынатын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философиялық-рухани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қағидалар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баяндайды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Байырғы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халықтардың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мәдениеті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өмір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сапасының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басты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қағидаларын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басшылыққа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алатын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әлеуметтік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практикасы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құндылыққа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ие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екенін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көрсетеді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Әлеуметтік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жұмыстың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мәдени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аспектілері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билікпен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байланыс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отаршылдық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тарихы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Австралия мен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Аотеароа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Жаңа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Зеландияның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байырғы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халқына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қатысты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жүргізілетін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әлеуметтік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талдау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кітаптың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артықшылығы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деуге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болады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Осы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алдыңғы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басылымда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кітап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авторлары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Мэри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Коннолли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Луиза Хармс пен Джейн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Мэйдмент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көтерген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Транс-Тасмания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болашағы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мәселелер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оқырман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үшін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ерекше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қызық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болатынына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сенімдіміз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Кітап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әлеуметтік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қызметкерлерге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осы сала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студенттері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магистранттарына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сондай-ақ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әлеуметтік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жұмысқа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қатысы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бар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барлық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сала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мамандарына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арналады</a:t>
            </a:r>
            <a:r>
              <a:rPr lang="ru-RU" sz="1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143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94" y="991243"/>
            <a:ext cx="3585411" cy="5195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544704" y="2260226"/>
            <a:ext cx="71440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үш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тілге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аударылып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тоқсанға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тарта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елге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таралған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Көшбасшылық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теория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практика»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оқулығы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көшбасшылық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теорияларын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кәсіби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ғылыми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тұрғыдан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терең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талдап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оларды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нақты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ситуацияларда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қалай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қолдануға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болатынын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зерделейді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Автор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тарауда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ұтымды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құрылымдау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арқылы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оқырманның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түрлі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теорияларды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оңай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салыстырып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меңгеруіне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ашады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кейс-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стадилер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сауалнамалар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көшбасшылық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әдістері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жайында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түсінік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қалыптастырып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жеке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басшылық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стилін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анықтауға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көмектеседі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әлеуметтік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ғылымдар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бизнес,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басқару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бағытында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алып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жатқан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студенттерге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ғана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емес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жалпы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оқырманға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пайдалы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іскерлік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әдебиет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санатында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00608" y="1164947"/>
            <a:ext cx="748814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3200" b="1" dirty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Көшбасшылық: </a:t>
            </a: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теория ж</a:t>
            </a:r>
            <a:r>
              <a:rPr lang="kk-KZ" sz="3200" b="1" dirty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ә</a:t>
            </a: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 </a:t>
            </a:r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практика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Питер Г.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Нортхаус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0697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79" y="775252"/>
            <a:ext cx="3864948" cy="5597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145007" y="1930268"/>
            <a:ext cx="666030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Ұлттың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этностық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тамыры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–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халықтар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этностар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тақырыбында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жазылған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халықаралық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деңгейдегі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зерттеулердің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іргетасына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айналған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ғылыми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еңбек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Кітапта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халықтардың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шығу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тегі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ыдырауы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қалуы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қазіргі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көшіне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ілесуінің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түпкі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себептері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жан-жақты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зерттелген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Халықтардың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энтос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ретінде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бекуінің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үш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өзегі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халықты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ұйыстыратын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діні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атамекенінің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ықпалын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егжей-тегжейлі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келе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тарихтан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ойып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орын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алған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немесе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мәңгіге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өшкен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халықтардан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мысал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келтіреді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Небір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сын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сағатты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бастан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өткерген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этностар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генеалогиясына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үңіле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этни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этнос,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ұлт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ұғымына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жеке-жеке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тоқталады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Энтони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Смиттің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еңбегі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орындары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студенттеріне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зерттеушілер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жалпы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оқырман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қауымға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арналады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23244" y="1030752"/>
            <a:ext cx="520386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Ұлттың</a:t>
            </a:r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этностық</a:t>
            </a:r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тамыры</a:t>
            </a:r>
            <a:endParaRPr lang="ru-RU" sz="32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Энтони </a:t>
            </a:r>
            <a:r>
              <a:rPr lang="ru-RU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Смитт</a:t>
            </a:r>
            <a:endParaRPr lang="ru-RU" sz="24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7612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9" y="655270"/>
            <a:ext cx="3968934" cy="583746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52571" y="2018972"/>
            <a:ext cx="663909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М.Хаммерсли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П.Аткинсонның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«Этнография: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принциптері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кітабы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этнография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саласындағы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тақырыптарды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зерделеу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арқылы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ғылымның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дамуына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үлес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қосқан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ондаған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жылға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созылған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еңбектің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жемісі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Этнографияның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теориясы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практикасы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бірдей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қамтылған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еңбекте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авторлар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кейстерді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таңдау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іріктеу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деректерге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жеткізу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далалық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зерттеулер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сұхбаттар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жүргізу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деректерді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жинау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жүйелеу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сияқты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этнографиялық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зерттеудің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құралдары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тәсілдеріне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кеңінен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тоқталады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этнографиялық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жүргізудің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этикалық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мәселелерін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қарастырады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Кітапта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классикалық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еңбектермен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қатар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соңғы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кезде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жүргізілген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зерттеулерге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сілтеме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жасалып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мысал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келтіріледі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орындарының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студенттеріне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магистранттар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докторанттарға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сондай-ақ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этнографиялық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әдістеріне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қойған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мамандарға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88616" y="1187975"/>
            <a:ext cx="57398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Этнография: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принциптері</a:t>
            </a:r>
            <a:endParaRPr lang="ru-RU" sz="28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Мартин </a:t>
            </a:r>
            <a:r>
              <a:rPr lang="ru-RU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Хаммерсли</a:t>
            </a:r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 </a:t>
            </a:r>
            <a:r>
              <a:rPr lang="ru-RU" sz="20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Аткинсон</a:t>
            </a:r>
            <a:endParaRPr lang="ru-RU" sz="20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4008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98" y="825712"/>
            <a:ext cx="3726428" cy="546158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08540" y="2039982"/>
            <a:ext cx="704224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Кітапта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білімнің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қалыптасу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қолданылу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өзгеру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процестері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сипатталады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пәнінің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әдістері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зерттеуді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тиімді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жүргізу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тәсілдері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тәжірибенің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қазіргі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жетістіктері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әлі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зерделеуді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қажет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ететін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тақырыптары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талданады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Еңбек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оқырманға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пәнінің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мәселелері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түсінік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беру,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оларды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ауқымды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контексте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қарастыру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тарихшылардың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қандай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атқаратынын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сияқты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үш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мақсатты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көздейді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Сонымен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бірге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әлеуметтік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ғылымдардағы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тарихтың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рөлі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қоғамдық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түрлері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саласын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түбегейлі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өзгертетін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технологиялар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ресурстарды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пайдалану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тарихтың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тәсілдері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олардың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маңызы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тарихшыларға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қажетті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машықтар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кеңінен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қарастырылады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орындарындағы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факультетінің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студенттеріне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магистранттары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докторанттарына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оқытушыларға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тарихқа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қызығатын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оқырман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қауымға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4136" y="1044076"/>
            <a:ext cx="6651052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800" b="1" dirty="0">
                <a:solidFill>
                  <a:srgbClr val="00B0F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Тарихи білім: пәні және зерттеу </a:t>
            </a:r>
            <a:r>
              <a:rPr lang="kk-KZ" sz="28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әдістері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Людмила </a:t>
            </a:r>
            <a:r>
              <a:rPr lang="ru-RU" sz="2400" b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Джорданова</a:t>
            </a:r>
            <a:endParaRPr lang="ru-RU" sz="24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5420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309" y="942253"/>
            <a:ext cx="3836790" cy="55300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859134" y="2563902"/>
            <a:ext cx="68418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демография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ғылымының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тұжырымдары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мәселелерін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қамти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демография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пәніне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жан-жақты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оқулық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ретінде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құрастырылған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Мұнда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өлім-жітім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көші-қон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нәсіл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халықтың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жастық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жыныстық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құрамы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сияқты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өзекті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тақырыптар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кеңінен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қарастырылады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АҚШ, Азия,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Еуропа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Африканың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түрлі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елдерінен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алынған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мысалдар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әлем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халқының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дамуы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өзгеруін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сипаттайды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олардың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қоршаған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ортаға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һәм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адамзат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болашағына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әсерін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зерделейді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Демография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пәні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қазақ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тіліне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аударылып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отырған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тұңғыш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оқулық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әлеуметтанушы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мамандар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студенттерге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ғана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емес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аталмыш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саласына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қызығатын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көпшілікке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34483" y="1240463"/>
            <a:ext cx="549118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2800" b="1" dirty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Халык 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саны </a:t>
            </a:r>
            <a:r>
              <a:rPr lang="kk-KZ" sz="2800" b="1" dirty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және коғам</a:t>
            </a:r>
            <a:r>
              <a:rPr lang="kk-KZ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kk-KZ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kk-KZ" sz="2800" b="1" dirty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демографияға </a:t>
            </a:r>
            <a:r>
              <a:rPr lang="kk-KZ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кіріспе</a:t>
            </a:r>
          </a:p>
          <a:p>
            <a:pPr algn="ctr"/>
            <a:r>
              <a:rPr lang="kk-KZ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Кіші </a:t>
            </a:r>
            <a:r>
              <a:rPr lang="ru-RU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Дадли, Л. </a:t>
            </a:r>
            <a:r>
              <a:rPr lang="ru-RU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Постон</a:t>
            </a:r>
            <a:r>
              <a:rPr lang="ru-RU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Леон Ф</a:t>
            </a:r>
            <a:r>
              <a:rPr lang="ru-RU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Бувье</a:t>
            </a:r>
            <a:endParaRPr lang="ru-RU" sz="24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4722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68" y="809270"/>
            <a:ext cx="3766643" cy="55019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018025" y="2159121"/>
            <a:ext cx="66371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қаржы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саласын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зерттеуге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үлес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қосып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танылған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автор – Харви Ш. Розен мен Тед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Гейер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еңбегінде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Үкімет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ақшаны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қалай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жұмсайды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кірісті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қалай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арттырады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саясат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жүргізуге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құқылы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?»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деген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сұрақтарға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жауап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пайымдарын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түрлі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дәлелдермен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негіздейді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Оқулықта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үкіметтің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әсер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ауқымы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құқықтық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негіздері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қоғамдық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шешім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қабылдау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беру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саясаты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денсаулық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сақтау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әлеуметтік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қамсыздандыру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кедейлікпен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күресу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бағдарламалары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салу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тиімділігі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әділ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негіздері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түсім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көздері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сияқты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бірқатар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өзекті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мәселелер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жан-жақты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талқыланады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еңбек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экономика,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әсіресе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қаржы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тақырыбын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зерттейтін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мамандарға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студенттерге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сондай-ақ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қаржылық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сауатын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арттырғысы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келетін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көпшілік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қауымға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13414" y="1088628"/>
            <a:ext cx="410125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қаржы</a:t>
            </a:r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Харви Ш. Розен, Тед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Гейер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1205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64" y="698160"/>
            <a:ext cx="3879892" cy="56719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030803" y="2457876"/>
            <a:ext cx="676928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Шағын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бизнес –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дүниежүзілік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экономиканың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басты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тірегі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Әлемдегі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қаражаттың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көбі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алпауыт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компанияларда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емес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үй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жанындағы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шағын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дүкендерде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гүл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сататын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дүңгіршектерде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кішкентай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кофеханалар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тігін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шеберханаларында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айналып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жатыр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Әр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адам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ұдайы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көлігінің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майын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ауыстырып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оны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жуғызады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сансыз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рет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жақындарына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гүл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сыйлайды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таңғы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шайға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тәтті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тоқаш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сатып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алады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көйлегінің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етегін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қысқартып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үйін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жөндетеді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Осының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бәрін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шағын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бизнес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субъектілері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атқарады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Қолыңыздағы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оқулық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Америка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Құрама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Штатындағы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шағын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бизнеске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қатысты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заңнамаға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сүйеніп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жазылғанымен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бүкіл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дүниежүзіндегі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кәсіпкерлердің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өмірі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табысқа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жету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құпиясынан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сыр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шертеді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еңбек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адам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бойындағы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кәсіпкерлік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өзекті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тани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білуден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бастап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кәсіпорынды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құру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өсіру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дамыту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тіпті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мұраға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қалдыру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сынды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кезеңдердің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бәрін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мысалдармен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кейстермен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толықтыра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егжей-тегжейлі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сипаттайды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Оқулық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экономика, менеджмент,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кәсіпкерлік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бағытында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алып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жатқан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студенттерге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кәсіпкерлік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табиғаты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тереңірек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білгісі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келетін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көпшілік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оқырманға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арналады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35556" y="1014759"/>
            <a:ext cx="74145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Ша</a:t>
            </a:r>
            <a:r>
              <a:rPr lang="kk-KZ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ғ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ын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kk-KZ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бизнестегі 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менеджмент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kk-KZ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кәсіп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бастау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kk-KZ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және венчурді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дамыту</a:t>
            </a:r>
            <a:endParaRPr lang="ru-RU" sz="2400" b="1" dirty="0" smtClean="0">
              <a:solidFill>
                <a:srgbClr val="FFFF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kk-KZ" sz="2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Жастин Г. </a:t>
            </a:r>
            <a:r>
              <a:rPr lang="kk-KZ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Лонгенекер, </a:t>
            </a:r>
            <a:r>
              <a:rPr lang="kk-KZ" sz="2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 Уилиям </a:t>
            </a:r>
            <a:r>
              <a:rPr lang="ru-RU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Петти</a:t>
            </a:r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Лесли </a:t>
            </a:r>
            <a:r>
              <a:rPr lang="kk-KZ" sz="2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 </a:t>
            </a:r>
            <a:r>
              <a:rPr lang="kk-KZ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Палич, </a:t>
            </a:r>
            <a:r>
              <a:rPr lang="ru-RU" sz="2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Франк </a:t>
            </a:r>
            <a:r>
              <a:rPr lang="kk-KZ" sz="2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Хой</a:t>
            </a:r>
            <a:endParaRPr lang="ru-RU" sz="20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048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32" y="810261"/>
            <a:ext cx="3666108" cy="53761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996069" y="1662063"/>
            <a:ext cx="674100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саясаттың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негіздеріне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еңбек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саясат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қалыптастыру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дайындау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процесіне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қояды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Кітапта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мәселені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анықтауға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күн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ртібін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белгілеу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саясатты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қалыптастыруға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түрлі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факторлардың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қалай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ететіні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сараланады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тарауда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ұғымдар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идеялар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қарастырылып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олардың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қалай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қолданылатыны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нақты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мысалдар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негізінде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талданған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АҚШ-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саясатындағы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процестерге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басымдық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берген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басылымда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экономикалық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дағдарыс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жағдайында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шешім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қабылдау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мәселесі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сондай-ақ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саясатты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қалыптастырудағы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Обама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кімшілігі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Буш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кімшілігінің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ерекшеліктері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салыстырылады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Оқулық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саясаттану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мамандығын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таңдаған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студенттерге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саясат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тереңірек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білгісі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келетін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көпшілік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оқырманға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741264" y="496982"/>
            <a:ext cx="460561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 </a:t>
            </a:r>
            <a:r>
              <a:rPr lang="ru-RU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саясат</a:t>
            </a:r>
            <a:endParaRPr lang="ru-RU" altLang="ru-RU" sz="3200" dirty="0">
              <a:solidFill>
                <a:srgbClr val="00B0F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Джеймс Э. Андерсон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157876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29" y="1064525"/>
            <a:ext cx="3632288" cy="524663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31026" y="1234997"/>
            <a:ext cx="70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Нәтижелі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келіссөз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алғышарттар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амалдар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Үшінші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басылым</a:t>
            </a:r>
            <a:endParaRPr lang="ru-RU" sz="24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Феллс</a:t>
            </a:r>
            <a:r>
              <a:rPr lang="ru-RU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Рэй</a:t>
            </a:r>
            <a:endParaRPr lang="ru-RU" sz="24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31026" y="2435326"/>
            <a:ext cx="70469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Келіссөз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теориясы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тәжірибесіне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көзқарас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ұсынатын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келіссөздің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элементтері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өзара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түсіністік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сенім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үстемдік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этиканы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жан-жақты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талдайды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Сонымен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қатар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келіссөздегі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ақпарат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алмасу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шешім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іздеу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шегінудің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әдіс-тәсілдерін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сипаттайды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Медиация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мүдделі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топтың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атынан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келіссөз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жүргізу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мәдениетаралық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келіссөздер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орны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бизнестегі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келіссөздер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кеңінен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қамтылған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Сондай-ақ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келіссөзшілердің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жеке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дағдыларын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жетілдіруі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келіссөзді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тиімді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басқару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тетіктеріне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баса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аударылды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бизнес,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құқық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ресурстары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менеджменті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еңбек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қатынастары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салаларының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кәсіби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мамандарына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маңызды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құралы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9148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98" y="945740"/>
            <a:ext cx="3748235" cy="54141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610619" y="1004410"/>
            <a:ext cx="74864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Тұтынушымен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қарым-қатынас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менеджменті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ұғымдар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технологиялар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Төртінші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басылым</a:t>
            </a:r>
            <a:endParaRPr lang="ru-RU" sz="28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Баттл</a:t>
            </a:r>
            <a:r>
              <a:rPr lang="ru-RU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Фрэнсис</a:t>
            </a:r>
            <a:r>
              <a:rPr lang="ru-RU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Маклан</a:t>
            </a:r>
            <a:r>
              <a:rPr lang="ru-RU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Стэн</a:t>
            </a:r>
            <a:endParaRPr lang="ru-RU" sz="2400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50296" y="2758736"/>
            <a:ext cx="700713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еңбек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тұтынушымен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қарым-қатынас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менеджменті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саласын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оған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қатысты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теориялар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тұжырымдарды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жүйелейді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Кітап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тұтынушыларға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құндылық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жеткізу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үшін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олармен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қарым-қатынас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орнатуды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бизнес-стратегия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ретінде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қарастырып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тұтынушымен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қарым-қатынас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менеджменті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(С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М)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ұғымы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артықшылықтары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қолданылатын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жағдайлары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технологиялары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стратегияларын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түсіндіреді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Сонымен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бірге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тұтынушыға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қол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жеткізу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оны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ұстап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қалу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өзара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қарым-қатынасты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дамыту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кезеңдері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жан-жақты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қамтылып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тұтынушыға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қатысты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деректер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жинау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оны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қолдану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процестерде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маркетинг,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сату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ақпараттық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технологиялар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R-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менеджмент,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қызмет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көрсету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бухгалтерлік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есеп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стратегиялық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менеджмент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салалары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қалай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байланысатынын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көрсетеді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15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тараудан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тұратын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еңбек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әр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тақырыпқа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қатысты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кейстер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нақты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мысалдармен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толықтырылған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Оқулық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экономика, менеджмент, маркетинг,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қаржы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мамандықтарында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оқитын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студенттерге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оқытушыларға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осы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тақырыпқа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қызығушылық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танытқан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көпшілік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қауымға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9070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59" y="788337"/>
            <a:ext cx="3888355" cy="5616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223631" y="1100366"/>
            <a:ext cx="6096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Стратегиялық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бренд-менеджмент</a:t>
            </a:r>
          </a:p>
          <a:p>
            <a:pPr algn="ctr"/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Розенбаум-</a:t>
            </a:r>
            <a:r>
              <a:rPr lang="ru-RU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Эллиотт</a:t>
            </a:r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Ричард,</a:t>
            </a:r>
          </a:p>
          <a:p>
            <a:pPr algn="ctr"/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Перван</a:t>
            </a:r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Саймон</a:t>
            </a:r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Перси Ларри</a:t>
            </a:r>
            <a:endParaRPr lang="ru-RU" sz="20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6309" y="2362250"/>
            <a:ext cx="697064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Танымал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бренд —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компанияның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құнды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активтерінің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оны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қалыптастыру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уақыт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күш-жігерді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талап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етеді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бренд-менеджмент»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кітабы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бренд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түсініктермен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қатар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бренд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капиталының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мәні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мазмұнын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эмоциялық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қырларын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таныстырады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бренд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қалыптастырудың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ұтымды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әдіс-тәсілдерін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ұсынады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Авторлар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компанияның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ұзақмерзімді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табыстылығын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арттыру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жолындағы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брендті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басқару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стратегиясының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тиімді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тұжырымдамалары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қағидаларын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ортаға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салады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Танымал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компаниялардың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тәжірибесінен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алынған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мысалдарды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нақты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кейстерге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сүйене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түсіндіреді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Қазақ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тіліне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4-басылымы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аударылып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отырған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экономика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мамандықтарында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алушы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студенттерге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орта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шағын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бизнес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менеджерлері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маркетологтарына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ұйым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басшыларына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сондай-ақ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осы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салаға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қызығатын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көпшілік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қауымға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8188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63" y="788661"/>
            <a:ext cx="3743119" cy="540672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22890" y="1377130"/>
            <a:ext cx="7056783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Бастауыш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мектеп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мұғалімі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шеберлікті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шыңдау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2000" b="1" dirty="0" err="1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Екінші</a:t>
            </a:r>
            <a:r>
              <a:rPr lang="ru-RU" sz="2000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басылым</a:t>
            </a:r>
            <a:r>
              <a:rPr lang="ru-RU" sz="2000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Григг</a:t>
            </a:r>
            <a:r>
              <a:rPr lang="ru-RU" sz="2000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Расселл</a:t>
            </a:r>
            <a:endParaRPr lang="ru-RU" sz="2000" b="1" dirty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63085" y="2810407"/>
            <a:ext cx="65763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бестселлер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нұсқаулық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Англияның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бағдарламасындағы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соңғы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өзгерістерді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ішінде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2014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жылғы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бағдарламасын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Шотландияның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бағдарламасы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жобасын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жан-жақты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талдай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жазылған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Автор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гуманитарлық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ғылымдар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докторы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Рассел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Григг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теорияға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зерттеулерге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нақты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сынып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тәжірибесінің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мысалдарына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(кейс-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стади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сүйене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бастауыш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мектеп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мұғалімдерінің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шеберлігін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шыңдау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үшін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қажет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екенін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жан-жақты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талқылайды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педагогика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саласының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магистранттарына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сондай-ақ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ізденіс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үстіндегі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тәжірибелі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мұғалімдерге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7539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73" y="682279"/>
            <a:ext cx="3931452" cy="567876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11763" y="1067286"/>
            <a:ext cx="72555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Рефлективті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оқыту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негіздері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Бесінші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басылым</a:t>
            </a:r>
            <a:endParaRPr lang="ru-RU" sz="28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Поллард</a:t>
            </a:r>
            <a:r>
              <a:rPr lang="ru-RU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Эндрю</a:t>
            </a:r>
            <a:endParaRPr lang="ru-RU" sz="24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1655" y="2390725"/>
            <a:ext cx="667578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кітапта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мұғалімдердің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кәсіби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білігін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көтеру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ішінде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мектепте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даярлықтан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өту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үздіксіз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кәсіби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даму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әдістері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баяндалады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Мұғалімнің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сабақ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беруі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оқушылармен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қарым-қатынасы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олардың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іс-әрекеті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мінез-құлқын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сондай-ақ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барысын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бағалау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процестері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жөніндегі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жан-жақты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нұсқаулық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Рефлективті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оқыту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әдістері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бастауыш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мектеп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мектепке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мұғалімдер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даярлауға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олардың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біліктілігін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арттыруға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мүмкіндік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береді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басылымдағы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қосымша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материал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ретінде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берілген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нұсқаулықтар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веб-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сайттарда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тәжірибелі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мұғалімдердің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жылғы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тәжірибесі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ескерілген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педагогика, психология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мамандықтары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алып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жүрген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студенттерге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магистранттарға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осы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бағыттағы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зерттеушілер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сала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мамандарына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685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87" y="882068"/>
            <a:ext cx="3774531" cy="5490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762177" y="1293982"/>
            <a:ext cx="716596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Саяси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ғылымға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үздік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оқулық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саналатын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Эндрю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Хейвудтың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Саясаттануы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«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саясат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ұғымы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құбылысы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түсінік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саясаттану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жөніндегі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қарама-қайшы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көзқарастарға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сипаттама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береді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Автор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саяси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идеяларды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идеологиялар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тұрғысынан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қарастыра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саясаттағы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рөліне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легитимдіктің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маңызына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басқару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жүйелеріне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ұлтшылдықтың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теорияларына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тоқталады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Саясаттағы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өзара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байланыс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саясат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пен экономика,</a:t>
            </a:r>
            <a:b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мәдениет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пен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қоғам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арасындағы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қарым-қатынасқа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сондай-ақ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басқару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механизмдері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процестеріне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ішкі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халықаралық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саясаттың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түйісуі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жаһандық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саясат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мәселелеріне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талдау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жасалады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ХХІ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ғасырдағы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әлемдік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саяси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тәртіптің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өзгеруі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жаһандық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басқару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тиімділігі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дәстүрлі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саясаттың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кемшіліктері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баяндалады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Бүгінгі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саясат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пен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саясаттануға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ретінде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жан-жақты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мағлұмат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беретін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оқулықтың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осы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бесінші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басылымы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саясаттану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бөлімінде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оқитын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студенттерге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сондай-ақ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осы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пәнге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қызығушылық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танытушы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оқырманға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85429" y="339875"/>
            <a:ext cx="30328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Саясаттану</a:t>
            </a:r>
            <a:endParaRPr lang="ru-RU" sz="3200" b="1" dirty="0" smtClean="0">
              <a:solidFill>
                <a:srgbClr val="FFFF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ЭндрюХейвуд</a:t>
            </a:r>
            <a:endParaRPr lang="ru-RU" sz="24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638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18" y="457200"/>
            <a:ext cx="3830064" cy="5705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790364" y="2469039"/>
            <a:ext cx="665358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кітап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ортағасырлық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шығыс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философиясының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әлем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болмыс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құдай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ақыл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жауһар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(субстанция),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араз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(акциденция)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сияқты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басқа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да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тақырыптар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төңірегінде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өрбиді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Жинаққа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әл-Фараби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әл-Кинди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Ибн Сина,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әр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-Рази,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әл-Ғазали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т.б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ғұламалардың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еңбектері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іріктеліп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алынған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Қолыңыздағы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басылым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аясында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еңбектер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қазақ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тіліне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тұңғыш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рет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аударылды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Оқулық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философия,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дінтану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мамандығын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таңдаған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оқытушылар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зерттеушілерге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философияға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қызығушылығы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бар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барша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оқырман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қауымға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90364" y="457200"/>
            <a:ext cx="54699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Классикалы</a:t>
            </a:r>
            <a:r>
              <a:rPr lang="kk-KZ" sz="3200" b="1" dirty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қ</a:t>
            </a: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араб  </a:t>
            </a:r>
            <a:r>
              <a:rPr lang="ru-RU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</a:t>
            </a:r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антология</a:t>
            </a:r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27528" y="1534418"/>
            <a:ext cx="55955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Джон Мак </a:t>
            </a:r>
            <a:r>
              <a:rPr lang="ru-RU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Гиннис</a:t>
            </a:r>
            <a:r>
              <a:rPr lang="ru-RU" sz="24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Дэвид 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Райсман</a:t>
            </a:r>
            <a:endParaRPr lang="ru-RU" sz="24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320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04" y="755374"/>
            <a:ext cx="3850262" cy="5567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962313" y="2301222"/>
            <a:ext cx="688394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Аталмыш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еңбек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XX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ғасырдағы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Қытайдың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көрнекті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ғалымдарының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бірі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Фың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Юләннің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қаламынан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туған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Кітапта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екі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мыңжылдық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дәстүр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модерн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дәуіріне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дейінгі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Қытай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жүйелі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түрде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әрі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ұғынықты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тілде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топтастырылған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Еңбекте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оқырманға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таныс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Конфуций,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Лао-цзы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Мо-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цзы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Мэн-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цзыдан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өзге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де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қытай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философтары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философиялық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мектептер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сөз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болады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Сондай-ақ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Қытай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Батыс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арасындағы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айырмашылықтар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ерекшеліктер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де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назардан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қалмаған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Кітап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алдымен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бакалавриатта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оқитын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студенттерге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Оған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қоса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философия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ілімін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танып-білуге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талпынған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көпшілік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қауымға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да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өте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пайдалы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12189" y="1067476"/>
            <a:ext cx="7255576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Қытай</a:t>
            </a:r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</a:t>
            </a:r>
            <a:r>
              <a:rPr lang="kk-KZ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ның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кыскаша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тарихы</a:t>
            </a:r>
            <a:endParaRPr lang="ru-RU" sz="28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Фыц</a:t>
            </a: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Юлэн</a:t>
            </a:r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529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93" y="580030"/>
            <a:ext cx="4054817" cy="5797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148271" y="2071518"/>
            <a:ext cx="667069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Routledge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баспасының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йгілі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лемдік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философия»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сериясы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аясында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жарық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көрген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Үнді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философиясының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тарихы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–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кейінгі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үш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мың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жыл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ішінде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үнді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ой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мектептерінің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қалыптасуына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елеулі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үлес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қосқан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түрлі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ағымдар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ғұлама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ойшылдар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жөнінде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жан-жақты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лімет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беретін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халықаралық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жинағы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Жинақты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зірлеуге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осы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саланың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ең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беделді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ғалымдары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қатысқан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Барлығы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58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тараудан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тұратын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кітапқа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енген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мақалалар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Таным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контекст,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ұғымдар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Философиялық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стүрлер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Өзара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ықпалдастық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модерн ж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 постмодерн»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деген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үш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ауқымды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тақырып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аясында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топтастырылған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Осыған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дейін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қазақ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тілінде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кешенді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түрде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үнді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талдаған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еңбек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болған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емес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Кітап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орны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студенттеріне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магистранттар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докторанттарға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ж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 философия п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ніне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қызығушылық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танытатын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көпшілік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оқырманға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65706" y="1003111"/>
            <a:ext cx="603581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Үнді</a:t>
            </a:r>
            <a:r>
              <a:rPr lang="ru-RU" sz="3200" b="1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философиясының</a:t>
            </a:r>
            <a:r>
              <a:rPr lang="ru-RU" sz="3200" b="1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тарихы</a:t>
            </a:r>
            <a:endParaRPr lang="ru-RU" sz="3200" b="1" dirty="0" smtClean="0">
              <a:solidFill>
                <a:srgbClr val="FFFF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Пурушоттама</a:t>
            </a:r>
            <a:r>
              <a:rPr lang="ru-RU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Билимориа</a:t>
            </a:r>
            <a:endParaRPr lang="ru-RU" sz="24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525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99" y="457200"/>
            <a:ext cx="4068716" cy="5980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039435" y="2190825"/>
            <a:ext cx="683752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танымал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ғалым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Томас П.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Касулистің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еңбегінде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жапон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ежелгі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дәуірден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бүгінге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дейінгі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хронологиялық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ретпен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баяндалған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Автор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жапон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философтарын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олардың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еңбектері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теорияларын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дәуірдің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өзіндік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ерекшеліктеріне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түсініктерімен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ұғымдарына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сипаттама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таныстырады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Кітапта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жапон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халықаралық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қарым-қатынастың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оқиғалардың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елдегі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ертеден-ақ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негізі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қаланған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мектептер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академиялардың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саясаттың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тигізген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ықпалы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ғылыми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тұрғыдан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зерделеніп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дәйекті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тұжырымдар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жасалды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Сондай-ақ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автор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Күншығыс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Батыс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әлемі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өзара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сабақтастығы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жайындағы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пікірталастарды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талдап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саралайды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орны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студенттеріне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магистранттар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докторанттарға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оқытушыларға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философия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тарихына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қызығушы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көпшілік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қауымға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25621" y="1055817"/>
            <a:ext cx="726515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00B0F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Жапон</a:t>
            </a:r>
            <a:r>
              <a:rPr lang="ru-RU" sz="28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kk-KZ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философиясының </a:t>
            </a:r>
            <a:r>
              <a:rPr lang="ru-RU" sz="28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кыскаша</a:t>
            </a:r>
            <a:r>
              <a:rPr lang="ru-RU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тарихы</a:t>
            </a:r>
            <a:endParaRPr lang="ru-RU" sz="2800" b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Томас П.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Касулис</a:t>
            </a:r>
            <a:endParaRPr lang="ru-RU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026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62" y="804920"/>
            <a:ext cx="3904856" cy="5608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016247" y="2023600"/>
            <a:ext cx="669897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Халид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әл-Руайхеб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пен Сабина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Шмидткенің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жетекшілігімен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құрастырылған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«Ислам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Оксфорд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оқулығында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ІХ–ХХ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ғасырлар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аралығындағы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ислам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философиясының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көрнекті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өкілдерінің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мәселелері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адамзат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ақыл-ойына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қосқан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үлесі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сараланған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Көптеген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ғылым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салалары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маңызды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еңбектер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қалдырған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алғашқы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ислам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философтары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әл-Кинди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әл-Фараби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Ибн Сина, Ибн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Рұшд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сияқты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тұлғалардың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өмір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жолы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көзқарастары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философиялық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мұрасы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зерделенген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Сонымен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қатар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Даууани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Мир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Дамад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Молла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Садра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сынды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постклассикалық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Зәки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Нәжиб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Махмұд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Мұхаммед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Иқбал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секілді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модерн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кезең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ойшылдарының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туындылары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да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қарастырылған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Оқулықта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осы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аталған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басқа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да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фәлсафа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өкілдерінің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метафизика, онтология, логика,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табиғат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эпистемология, психология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т.б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тақырыптардағы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шығармалары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кеңінен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талданады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Айта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кетерлігі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әр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тарауда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авторлар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түпнұсқа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мәтіндерді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негізге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алған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Кітап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орны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студенттеріне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магистранттар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докторанттарға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оқытушыларға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ислам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философиясына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қызығатын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барша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оқырман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қауымға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3383" y="1131048"/>
            <a:ext cx="67279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2800" b="1" dirty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Оксфорд окулығы Ислам </a:t>
            </a:r>
            <a:r>
              <a:rPr lang="kk-KZ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философиясы</a:t>
            </a:r>
          </a:p>
          <a:p>
            <a:pPr algn="ctr"/>
            <a:r>
              <a:rPr lang="ru-RU" sz="2000" b="1" dirty="0" err="1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Халид</a:t>
            </a:r>
            <a:r>
              <a:rPr lang="ru-RU" sz="20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әл-Руайхеб</a:t>
            </a:r>
            <a:r>
              <a:rPr lang="ru-RU" sz="20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пен Сабина </a:t>
            </a:r>
            <a:r>
              <a:rPr lang="ru-RU" sz="2000" b="1" dirty="0" err="1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Шмидткенің</a:t>
            </a:r>
            <a:endParaRPr lang="ru-RU" sz="20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1530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86" y="840000"/>
            <a:ext cx="3866788" cy="5387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033932" y="2091775"/>
            <a:ext cx="67543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Бертран Рассел —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XX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ғасырдағы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аса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көрнекті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ойшылдардың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бірі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философ, математик,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тарихшы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Нобель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сыйлығын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иеленген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жазушы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Еуропа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ой-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дүниесінің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ежелгі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дәуірден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қазіргі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заманға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дейінгі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дамуын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зерделеген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Батыс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философиясының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атты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кітабы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әлемнің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көптеген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тілдеріне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аударылған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танымал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еңбек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Үш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кітаптан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тұратын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антика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дәуіріндегі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рационалды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ойдың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қалыптасуынан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бастап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Сократ, Платон,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Аристотельден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Аугустин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Руссо, Кант, Шопенгауэр, Ницше, Маркс,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Дьюиге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дейінгі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философтардың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доктриналарына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терең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талдаулар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жасайды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Автор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еңбегінде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әр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ойшылды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өскен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ортасымен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сабақтастыра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қарастырып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философияға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ұғымдар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ілімдер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көзқарастармен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қатар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рухани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ізденістерге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ықпал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еткен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үдерістерді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тартымды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баяндайды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Еркін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пікірталас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дискурсы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тұрғысынан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жазылған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кітап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гуманитарлық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саласын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зерттеуші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мамандарға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философтар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мәдениеттанушыларға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сондай-ақ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көпшілік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оқырман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қауымға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63110" y="1199223"/>
            <a:ext cx="6096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Батыс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философиясының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тарихы</a:t>
            </a:r>
            <a:endParaRPr lang="ru-RU" sz="28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Рассел Бертран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9093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1_Ион">
  <a:themeElements>
    <a:clrScheme name="Ион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5A2F9111-B2DB-470C-BA56-608F9B658826}"/>
    </a:ext>
  </a:extLst>
</a:theme>
</file>

<file path=ppt/theme/theme3.xml><?xml version="1.0" encoding="utf-8"?>
<a:theme xmlns:a="http://schemas.openxmlformats.org/drawingml/2006/main" name="2_Ион">
  <a:themeElements>
    <a:clrScheme name="Ион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4.xml><?xml version="1.0" encoding="utf-8"?>
<a:theme xmlns:a="http://schemas.openxmlformats.org/drawingml/2006/main" name="3_Ион">
  <a:themeElements>
    <a:clrScheme name="Ион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5.xml><?xml version="1.0" encoding="utf-8"?>
<a:theme xmlns:a="http://schemas.openxmlformats.org/drawingml/2006/main" name="4_Ион">
  <a:themeElements>
    <a:clrScheme name="Ион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5A2F9111-B2DB-470C-BA56-608F9B658826}"/>
    </a:ext>
  </a:extLst>
</a:theme>
</file>

<file path=ppt/theme/theme6.xml><?xml version="1.0" encoding="utf-8"?>
<a:theme xmlns:a="http://schemas.openxmlformats.org/drawingml/2006/main" name="5_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7.xml><?xml version="1.0" encoding="utf-8"?>
<a:theme xmlns:a="http://schemas.openxmlformats.org/drawingml/2006/main" name="6_Ион">
  <a:themeElements>
    <a:clrScheme name="Ион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Override1.xml><?xml version="1.0" encoding="utf-8"?>
<a:themeOverride xmlns:a="http://schemas.openxmlformats.org/drawingml/2006/main">
  <a:clrScheme name="Фиолетовый II">
    <a:dk1>
      <a:sysClr val="windowText" lastClr="000000"/>
    </a:dk1>
    <a:lt1>
      <a:sysClr val="window" lastClr="FFFFFF"/>
    </a:lt1>
    <a:dk2>
      <a:srgbClr val="632E62"/>
    </a:dk2>
    <a:lt2>
      <a:srgbClr val="EAE5EB"/>
    </a:lt2>
    <a:accent1>
      <a:srgbClr val="92278F"/>
    </a:accent1>
    <a:accent2>
      <a:srgbClr val="9B57D3"/>
    </a:accent2>
    <a:accent3>
      <a:srgbClr val="755DD9"/>
    </a:accent3>
    <a:accent4>
      <a:srgbClr val="665EB8"/>
    </a:accent4>
    <a:accent5>
      <a:srgbClr val="45A5ED"/>
    </a:accent5>
    <a:accent6>
      <a:srgbClr val="5982DB"/>
    </a:accent6>
    <a:hlink>
      <a:srgbClr val="0066FF"/>
    </a:hlink>
    <a:folHlink>
      <a:srgbClr val="666699"/>
    </a:folHlink>
  </a:clrScheme>
</a:themeOverride>
</file>

<file path=ppt/theme/themeOverride2.xml><?xml version="1.0" encoding="utf-8"?>
<a:themeOverride xmlns:a="http://schemas.openxmlformats.org/drawingml/2006/main">
  <a:clrScheme name="Теплый синий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2627</Words>
  <Application>Microsoft Office PowerPoint</Application>
  <PresentationFormat>Широкоэкранный</PresentationFormat>
  <Paragraphs>86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24</vt:i4>
      </vt:variant>
    </vt:vector>
  </HeadingPairs>
  <TitlesOfParts>
    <vt:vector size="36" baseType="lpstr">
      <vt:lpstr>Arial</vt:lpstr>
      <vt:lpstr>Cambria</vt:lpstr>
      <vt:lpstr>Century Gothic</vt:lpstr>
      <vt:lpstr>Times New Roman</vt:lpstr>
      <vt:lpstr>Wingdings 3</vt:lpstr>
      <vt:lpstr>Ион</vt:lpstr>
      <vt:lpstr>1_Ион</vt:lpstr>
      <vt:lpstr>2_Ион</vt:lpstr>
      <vt:lpstr>3_Ион</vt:lpstr>
      <vt:lpstr>4_Ион</vt:lpstr>
      <vt:lpstr>5_Ион</vt:lpstr>
      <vt:lpstr>6_Ион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38</cp:revision>
  <dcterms:created xsi:type="dcterms:W3CDTF">2021-01-13T08:25:41Z</dcterms:created>
  <dcterms:modified xsi:type="dcterms:W3CDTF">2021-01-15T07:22:54Z</dcterms:modified>
</cp:coreProperties>
</file>