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261" r:id="rId3"/>
    <p:sldId id="256" r:id="rId4"/>
    <p:sldId id="257" r:id="rId5"/>
    <p:sldId id="258" r:id="rId6"/>
    <p:sldId id="259"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76" autoAdjust="0"/>
  </p:normalViewPr>
  <p:slideViewPr>
    <p:cSldViewPr>
      <p:cViewPr varScale="1">
        <p:scale>
          <a:sx n="83" d="100"/>
          <a:sy n="83" d="100"/>
        </p:scale>
        <p:origin x="-150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B4C71EC6-210F-42DE-9C53-41977AD35B3D}" type="datetimeFigureOut">
              <a:rPr lang="ru-RU" smtClean="0"/>
              <a:t>25.01.2021</a:t>
            </a:fld>
            <a:endParaRPr lang="ru-RU"/>
          </a:p>
        </p:txBody>
      </p:sp>
      <p:sp>
        <p:nvSpPr>
          <p:cNvPr id="19" name="Footer Placeholder 18"/>
          <p:cNvSpPr>
            <a:spLocks noGrp="1"/>
          </p:cNvSpPr>
          <p:nvPr>
            <p:ph type="ftr" sz="quarter" idx="11"/>
          </p:nvPr>
        </p:nvSpPr>
        <p:spPr/>
        <p:txBody>
          <a:bodyPr/>
          <a:lstStyle/>
          <a:p>
            <a:endParaRPr lang="ru-RU"/>
          </a:p>
        </p:txBody>
      </p:sp>
      <p:sp>
        <p:nvSpPr>
          <p:cNvPr id="27" name="Slide Number Placeholder 26"/>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25.01.2021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25.01.2021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ru-RU" smtClean="0"/>
              <a:t>Образец заголовка</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25.01.2021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25.01.2021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25.01.2021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25.01.2021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25.01.2021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25.01.2021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25.01.2021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25.01.2021</a:t>
            </a:fld>
            <a:endParaRPr lang="ru-RU"/>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25.01.2021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ru-RU" smtClean="0"/>
              <a:t>Вставка рисунка</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ru-RU" smtClean="0"/>
              <a:t>Образец заголовка</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25.01.2021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25.01.2021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25.01.2021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25.01.2021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B4C71EC6-210F-42DE-9C53-41977AD35B3D}" type="datetimeFigureOut">
              <a:rPr lang="ru-RU" smtClean="0"/>
              <a:t>25.01.2021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B4C71EC6-210F-42DE-9C53-41977AD35B3D}" type="datetimeFigureOut">
              <a:rPr lang="ru-RU" smtClean="0"/>
              <a:t>25.01.2021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B4C71EC6-210F-42DE-9C53-41977AD35B3D}" type="datetimeFigureOut">
              <a:rPr lang="ru-RU" smtClean="0"/>
              <a:t>25.01.2021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25.01.2021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B4C71EC6-210F-42DE-9C53-41977AD35B3D}" type="datetimeFigureOut">
              <a:rPr lang="ru-RU" smtClean="0"/>
              <a:t>25.01.2021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25.01.2021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8077200" y="6356350"/>
            <a:ext cx="609600" cy="365125"/>
          </a:xfrm>
        </p:spPr>
        <p:txBody>
          <a:bodyPr/>
          <a:lstStyle/>
          <a:p>
            <a:fld id="{B19B0651-EE4F-4900-A07F-96A6BFA9D0F0}" type="slidenum">
              <a:rPr lang="ru-RU" smtClean="0"/>
              <a:t>‹#›</a:t>
            </a:fld>
            <a:endParaRPr lang="ru-R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4C71EC6-210F-42DE-9C53-41977AD35B3D}" type="datetimeFigureOut">
              <a:rPr lang="ru-RU" smtClean="0"/>
              <a:t>25.01.2021</a:t>
            </a:fld>
            <a:endParaRPr lang="ru-R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9B0651-EE4F-4900-A07F-96A6BFA9D0F0}" type="slidenum">
              <a:rPr lang="ru-RU" smtClean="0"/>
              <a:t>‹#›</a:t>
            </a:fld>
            <a:endParaRPr lang="ru-R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B4C71EC6-210F-42DE-9C53-41977AD35B3D}" type="datetimeFigureOut">
              <a:rPr lang="ru-RU" smtClean="0"/>
              <a:t>25.01.2021</a:t>
            </a:fld>
            <a:endParaRPr lang="ru-RU"/>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ru-RU"/>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8.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23528" y="2204864"/>
            <a:ext cx="8640960" cy="2062103"/>
          </a:xfrm>
          <a:prstGeom prst="rect">
            <a:avLst/>
          </a:prstGeom>
        </p:spPr>
        <p:txBody>
          <a:bodyPr wrap="square">
            <a:spAutoFit/>
          </a:bodyPr>
          <a:lstStyle/>
          <a:p>
            <a:pPr algn="ctr"/>
            <a:r>
              <a:rPr lang="ru-RU" sz="2400" b="1" dirty="0">
                <a:ln>
                  <a:solidFill>
                    <a:srgbClr val="FFC000"/>
                  </a:solidFill>
                </a:ln>
                <a:solidFill>
                  <a:srgbClr val="FFFF00"/>
                </a:solidFill>
              </a:rPr>
              <a:t>«О </a:t>
            </a:r>
            <a:r>
              <a:rPr lang="kk-KZ" sz="2400" b="1" dirty="0" smtClean="0">
                <a:ln>
                  <a:solidFill>
                    <a:srgbClr val="FFC000"/>
                  </a:solidFill>
                </a:ln>
                <a:solidFill>
                  <a:srgbClr val="FFFF00"/>
                </a:solidFill>
              </a:rPr>
              <a:t>ВНЕДРЕНИИ В </a:t>
            </a:r>
            <a:r>
              <a:rPr lang="kk-KZ" sz="2400" b="1" dirty="0">
                <a:ln>
                  <a:solidFill>
                    <a:srgbClr val="FFC000"/>
                  </a:solidFill>
                </a:ln>
                <a:solidFill>
                  <a:srgbClr val="FFFF00"/>
                </a:solidFill>
              </a:rPr>
              <a:t>ОБРАЗОВАТЕЛЬНЫЙ ПРОЦЕСС </a:t>
            </a:r>
            <a:r>
              <a:rPr lang="ru-RU" sz="2400" b="1" dirty="0">
                <a:ln>
                  <a:solidFill>
                    <a:srgbClr val="FFC000"/>
                  </a:solidFill>
                </a:ln>
                <a:solidFill>
                  <a:srgbClr val="FFFF00"/>
                </a:solidFill>
              </a:rPr>
              <a:t>ПЕРЕВЕДЕННЫХ КНИГ В РАМКАХ </a:t>
            </a:r>
            <a:r>
              <a:rPr lang="ru-RU" sz="2400" b="1" dirty="0" smtClean="0">
                <a:ln>
                  <a:solidFill>
                    <a:srgbClr val="FFC000"/>
                  </a:solidFill>
                </a:ln>
                <a:solidFill>
                  <a:srgbClr val="FFFF00"/>
                </a:solidFill>
              </a:rPr>
              <a:t>ПРОЕКТА</a:t>
            </a:r>
            <a:endParaRPr lang="en-US" sz="2400" b="1" dirty="0" smtClean="0">
              <a:ln>
                <a:solidFill>
                  <a:srgbClr val="FFC000"/>
                </a:solidFill>
              </a:ln>
              <a:solidFill>
                <a:srgbClr val="FFFF00"/>
              </a:solidFill>
            </a:endParaRPr>
          </a:p>
          <a:p>
            <a:pPr algn="ctr"/>
            <a:r>
              <a:rPr lang="ru-RU" sz="2400" b="1" dirty="0" smtClean="0">
                <a:ln>
                  <a:solidFill>
                    <a:srgbClr val="FFC000"/>
                  </a:solidFill>
                </a:ln>
                <a:solidFill>
                  <a:srgbClr val="FFFF00"/>
                </a:solidFill>
              </a:rPr>
              <a:t> </a:t>
            </a:r>
            <a:r>
              <a:rPr lang="ru-RU" sz="2400" b="1" dirty="0">
                <a:ln>
                  <a:solidFill>
                    <a:srgbClr val="FFC000"/>
                  </a:solidFill>
                </a:ln>
                <a:solidFill>
                  <a:srgbClr val="FFFF00"/>
                </a:solidFill>
              </a:rPr>
              <a:t>«НОВОЕ ГУМАНИТАРНОЕ ЗНАНИЕ. </a:t>
            </a:r>
            <a:endParaRPr lang="ru-RU" sz="2400" dirty="0">
              <a:ln>
                <a:solidFill>
                  <a:srgbClr val="FFC000"/>
                </a:solidFill>
              </a:ln>
              <a:solidFill>
                <a:srgbClr val="FFFF00"/>
              </a:solidFill>
            </a:endParaRPr>
          </a:p>
          <a:p>
            <a:pPr algn="ctr"/>
            <a:r>
              <a:rPr lang="ru-RU" sz="3200" b="1" dirty="0">
                <a:ln>
                  <a:solidFill>
                    <a:srgbClr val="FFC000"/>
                  </a:solidFill>
                </a:ln>
                <a:solidFill>
                  <a:srgbClr val="FFFF00"/>
                </a:solidFill>
              </a:rPr>
              <a:t>100</a:t>
            </a:r>
            <a:r>
              <a:rPr lang="ru-RU" sz="2400" b="1" dirty="0">
                <a:ln>
                  <a:solidFill>
                    <a:srgbClr val="FFC000"/>
                  </a:solidFill>
                </a:ln>
                <a:solidFill>
                  <a:srgbClr val="FFFF00"/>
                </a:solidFill>
              </a:rPr>
              <a:t> НОВЫХ УЧЕБНИКОВ НА КАЗАХСКОМ ЯЗЫКЕ</a:t>
            </a:r>
            <a:r>
              <a:rPr lang="ru-RU" sz="2400" b="1" dirty="0" smtClean="0">
                <a:ln>
                  <a:solidFill>
                    <a:srgbClr val="FFC000"/>
                  </a:solidFill>
                </a:ln>
                <a:solidFill>
                  <a:srgbClr val="FFFF00"/>
                </a:solidFill>
              </a:rPr>
              <a:t>»</a:t>
            </a:r>
            <a:endParaRPr lang="en-US" sz="2400" b="1" dirty="0" smtClean="0">
              <a:ln>
                <a:solidFill>
                  <a:srgbClr val="FFC000"/>
                </a:solidFill>
              </a:ln>
              <a:solidFill>
                <a:srgbClr val="FFFF00"/>
              </a:solidFill>
            </a:endParaRPr>
          </a:p>
          <a:p>
            <a:pPr algn="ctr"/>
            <a:r>
              <a:rPr lang="ru-RU" sz="2400" b="1" dirty="0">
                <a:ln>
                  <a:solidFill>
                    <a:srgbClr val="FFC000"/>
                  </a:solidFill>
                </a:ln>
                <a:solidFill>
                  <a:srgbClr val="FFFF00"/>
                </a:solidFill>
                <a:latin typeface="Times New Roman" pitchFamily="18" charset="0"/>
                <a:cs typeface="Times New Roman" pitchFamily="18" charset="0"/>
              </a:rPr>
              <a:t>(</a:t>
            </a:r>
            <a:r>
              <a:rPr lang="en-US" sz="2400" b="1" dirty="0" smtClean="0">
                <a:ln>
                  <a:solidFill>
                    <a:srgbClr val="FFC000"/>
                  </a:solidFill>
                </a:ln>
                <a:solidFill>
                  <a:srgbClr val="FFFF00"/>
                </a:solidFill>
                <a:latin typeface="Times New Roman" pitchFamily="18" charset="0"/>
                <a:cs typeface="Times New Roman" pitchFamily="18" charset="0"/>
              </a:rPr>
              <a:t>3 </a:t>
            </a:r>
            <a:r>
              <a:rPr lang="ru-RU" sz="2400" b="1" dirty="0" smtClean="0">
                <a:ln>
                  <a:solidFill>
                    <a:srgbClr val="FFC000"/>
                  </a:solidFill>
                </a:ln>
                <a:solidFill>
                  <a:srgbClr val="FFFF00"/>
                </a:solidFill>
                <a:latin typeface="Times New Roman" pitchFamily="18" charset="0"/>
                <a:cs typeface="Times New Roman" pitchFamily="18" charset="0"/>
              </a:rPr>
              <a:t>транш)</a:t>
            </a:r>
            <a:endParaRPr lang="ru-RU" sz="2400" dirty="0">
              <a:ln>
                <a:solidFill>
                  <a:srgbClr val="FFC000"/>
                </a:solidFill>
              </a:ln>
              <a:solidFill>
                <a:srgbClr val="FFFF00"/>
              </a:solidFill>
              <a:latin typeface="Times New Roman" pitchFamily="18" charset="0"/>
              <a:cs typeface="Times New Roman" pitchFamily="18" charset="0"/>
            </a:endParaRPr>
          </a:p>
        </p:txBody>
      </p:sp>
      <p:pic>
        <p:nvPicPr>
          <p:cNvPr id="4" name="Picture 2" descr="https://i.ya-webdesign.com/images/decoration-clipart-gold-decoration-9.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61546"/>
          <a:stretch/>
        </p:blipFill>
        <p:spPr bwMode="auto">
          <a:xfrm>
            <a:off x="1790445" y="4725143"/>
            <a:ext cx="5707125" cy="621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03664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Картинки по запросу фон на слайд в презентация"/>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Прямоугольник 2"/>
          <p:cNvSpPr/>
          <p:nvPr/>
        </p:nvSpPr>
        <p:spPr>
          <a:xfrm>
            <a:off x="1115616" y="332655"/>
            <a:ext cx="7416824" cy="584775"/>
          </a:xfrm>
          <a:prstGeom prst="rect">
            <a:avLst/>
          </a:prstGeom>
        </p:spPr>
        <p:txBody>
          <a:bodyPr wrap="square">
            <a:spAutoFit/>
          </a:bodyPr>
          <a:lstStyle/>
          <a:p>
            <a:pPr algn="ctr">
              <a:buNone/>
            </a:pPr>
            <a:r>
              <a:rPr lang="kk-KZ" sz="3200" dirty="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ҚАЗАҚ  ТІЛІНДЕГІ  ЖАҢА  ОҚУЛЫҚ</a:t>
            </a:r>
            <a:endParaRPr lang="ru-RU" sz="3200" dirty="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endParaRPr>
          </a:p>
        </p:txBody>
      </p:sp>
      <p:pic>
        <p:nvPicPr>
          <p:cNvPr id="1032" name="Picture 8" descr="https://library.ksu.kz/sites/default/files/2019-11/%D0%9E%D0%BA%D1%81%D1%84%D0%BE%D1%80%D0%B4%20%D1%8D%D0%BA%D0%BE%D0%BD%D0%BE%D0%BC%D0%B8%D0%BA%D0%B0%20%D1%81%D3%A9%D0%B7%D0%B4%D1%96%D0%B3%D1%9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125" y="1482299"/>
            <a:ext cx="2293659" cy="34379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34" name="Picture 10" descr="https://library.ksu.kz/sites/default/files/2019-11/%D0%9E%D0%BA%D1%81%D1%84%D0%BE%D1%80%D0%B4%20%D3%99%D0%BB%D0%B5%D1%83%D0%BC%D0%B5%D1%82%D1%82%D1%96%D0%BA%20%D2%93%D1%8B%D0%BB%D1%8B%D0%BC%D0%B4%D0%B0%D1%80%20%D1%81%D3%A9%D0%B7%D0%B4%D1%96%D0%B3%D1%9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8" y="1468388"/>
            <a:ext cx="2339957" cy="34518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36" name="Picture 12" descr="Картинки по запросу Блак Джон Оксфорд экономика сөздігі"/>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5856" y="1482299"/>
            <a:ext cx="2419572" cy="34379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7779107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allart.kz/wp-content/uploads/2019/05/snimok-8-860x48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441"/>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8" descr="https://library.ksu.kz/sites/default/files/2019-11/%D0%9E%D0%BA%D1%81%D1%84%D0%BE%D1%80%D0%B4%20%D1%8D%D0%BA%D0%BE%D0%BD%D0%BE%D0%BC%D0%B8%D0%BA%D0%B0%20%D1%81%D3%A9%D0%B7%D0%B4%D1%96%D0%B3%D1%9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417" y="2235889"/>
            <a:ext cx="2354011" cy="35283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95536" y="332656"/>
            <a:ext cx="8352928" cy="800219"/>
          </a:xfrm>
          <a:prstGeom prst="rect">
            <a:avLst/>
          </a:prstGeom>
        </p:spPr>
        <p:txBody>
          <a:bodyPr wrap="square">
            <a:spAutoFit/>
          </a:bodyPr>
          <a:lstStyle/>
          <a:p>
            <a:pPr algn="ctr">
              <a:buNone/>
            </a:pPr>
            <a:endParaRPr lang="kk-KZ" dirty="0" smtClean="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endParaRPr>
          </a:p>
          <a:p>
            <a:pPr algn="ctr">
              <a:buNone/>
            </a:pPr>
            <a:r>
              <a:rPr lang="kk-KZ" sz="2800" b="1" dirty="0" smtClean="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ҚАЗАҚ  </a:t>
            </a:r>
            <a:r>
              <a:rPr lang="kk-KZ" sz="2800" b="1" dirty="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ТІЛІНДЕГІ  ЖАҢА  ОҚУЛЫҚ</a:t>
            </a:r>
            <a:endParaRPr lang="ru-RU" sz="2800" b="1" dirty="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endParaRPr>
          </a:p>
        </p:txBody>
      </p:sp>
      <p:sp>
        <p:nvSpPr>
          <p:cNvPr id="3" name="TextBox 2"/>
          <p:cNvSpPr txBox="1"/>
          <p:nvPr/>
        </p:nvSpPr>
        <p:spPr>
          <a:xfrm>
            <a:off x="3481542" y="1268758"/>
            <a:ext cx="5040560" cy="954107"/>
          </a:xfrm>
          <a:prstGeom prst="rect">
            <a:avLst/>
          </a:prstGeom>
          <a:noFill/>
        </p:spPr>
        <p:txBody>
          <a:bodyPr wrap="square" rtlCol="0">
            <a:spAutoFit/>
          </a:bodyPr>
          <a:lstStyle/>
          <a:p>
            <a:pPr algn="ctr"/>
            <a:r>
              <a:rPr lang="ru-RU" sz="2800" b="1" dirty="0" err="1">
                <a:solidFill>
                  <a:schemeClr val="tx2"/>
                </a:solidFill>
                <a:latin typeface="Times New Roman" pitchFamily="18" charset="0"/>
                <a:cs typeface="Times New Roman" pitchFamily="18" charset="0"/>
              </a:rPr>
              <a:t>Блак</a:t>
            </a:r>
            <a:r>
              <a:rPr lang="ru-RU" sz="2800" b="1" dirty="0">
                <a:solidFill>
                  <a:schemeClr val="tx2"/>
                </a:solidFill>
                <a:latin typeface="Times New Roman" pitchFamily="18" charset="0"/>
                <a:cs typeface="Times New Roman" pitchFamily="18" charset="0"/>
              </a:rPr>
              <a:t> Джон Оксфорд </a:t>
            </a:r>
            <a:endParaRPr lang="ru-RU" sz="2800" b="1" dirty="0" smtClean="0">
              <a:solidFill>
                <a:schemeClr val="tx2"/>
              </a:solidFill>
              <a:latin typeface="Times New Roman" pitchFamily="18" charset="0"/>
              <a:cs typeface="Times New Roman" pitchFamily="18" charset="0"/>
            </a:endParaRPr>
          </a:p>
          <a:p>
            <a:pPr algn="ctr"/>
            <a:r>
              <a:rPr lang="ru-RU" sz="2800" b="1" dirty="0" smtClean="0">
                <a:solidFill>
                  <a:schemeClr val="tx2"/>
                </a:solidFill>
                <a:latin typeface="Times New Roman" pitchFamily="18" charset="0"/>
                <a:cs typeface="Times New Roman" pitchFamily="18" charset="0"/>
              </a:rPr>
              <a:t>Экономика </a:t>
            </a:r>
            <a:r>
              <a:rPr lang="ru-RU" sz="2800" b="1" dirty="0" err="1" smtClean="0">
                <a:solidFill>
                  <a:schemeClr val="tx2"/>
                </a:solidFill>
                <a:latin typeface="Times New Roman" pitchFamily="18" charset="0"/>
                <a:cs typeface="Times New Roman" pitchFamily="18" charset="0"/>
              </a:rPr>
              <a:t>сөздігі</a:t>
            </a:r>
            <a:endParaRPr lang="ru-RU" sz="2800" b="1" dirty="0">
              <a:solidFill>
                <a:schemeClr val="tx2"/>
              </a:solidFill>
              <a:latin typeface="Times New Roman" pitchFamily="18" charset="0"/>
              <a:cs typeface="Times New Roman" pitchFamily="18" charset="0"/>
            </a:endParaRPr>
          </a:p>
        </p:txBody>
      </p:sp>
      <p:sp>
        <p:nvSpPr>
          <p:cNvPr id="5" name="TextBox 4"/>
          <p:cNvSpPr txBox="1"/>
          <p:nvPr/>
        </p:nvSpPr>
        <p:spPr>
          <a:xfrm>
            <a:off x="3265518" y="2267052"/>
            <a:ext cx="5472608" cy="3970318"/>
          </a:xfrm>
          <a:prstGeom prst="rect">
            <a:avLst/>
          </a:prstGeom>
          <a:noFill/>
        </p:spPr>
        <p:txBody>
          <a:bodyPr wrap="square" rtlCol="0">
            <a:spAutoFit/>
          </a:bodyPr>
          <a:lstStyle/>
          <a:p>
            <a:pPr algn="just">
              <a:tabLst>
                <a:tab pos="450850" algn="l"/>
              </a:tabLst>
            </a:pPr>
            <a:r>
              <a:rPr lang="kk-KZ" dirty="0" smtClean="0">
                <a:solidFill>
                  <a:schemeClr val="bg2">
                    <a:lumMod val="25000"/>
                  </a:schemeClr>
                </a:solidFill>
                <a:latin typeface="Times New Roman" pitchFamily="18" charset="0"/>
                <a:cs typeface="Times New Roman" pitchFamily="18" charset="0"/>
              </a:rPr>
              <a:t>	Оксфорд экономика сөздігінде дүниежүзіндегі экономика жағдайы, экономикалық белсенділік, адамдар арасындағы, ел ішіндегі, елдер арасындағы экономикалық қатынас негіздері, банк ісі, әлеуметтік қамсыздандыру теориясы, жұмыспен қамту және жұмыссыздық, ақша, несие және басқа да негізгі тұжырымдар бойынша түсініктермен қатар, ойын теориясы және эконометрика тұжырымдары да қамтылған. Сөздік экономика, гуманитарлық, техникалық және жаратылыстану мамандықтары бойынша білім алып жатқан студенттерге, экономика тақырыбына жазатын медиа мамандарына, зерттеушілерге және көпшілік оқырман қауымға арналған.</a:t>
            </a:r>
            <a:endParaRPr lang="ru-RU" dirty="0">
              <a:solidFill>
                <a:schemeClr val="bg2">
                  <a:lumMod val="2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38706281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https://allart.kz/wp-content/uploads/2019/05/snimok-8-860x48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44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403648" y="377600"/>
            <a:ext cx="6912768" cy="523220"/>
          </a:xfrm>
          <a:prstGeom prst="rect">
            <a:avLst/>
          </a:prstGeom>
        </p:spPr>
        <p:txBody>
          <a:bodyPr wrap="square">
            <a:spAutoFit/>
          </a:bodyPr>
          <a:lstStyle/>
          <a:p>
            <a:pPr algn="ctr">
              <a:buNone/>
            </a:pPr>
            <a:r>
              <a:rPr lang="kk-KZ" sz="2800" dirty="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ҚАЗАҚ  ТІЛІНДЕГІ  ЖАҢА  ОҚУЛЫҚ</a:t>
            </a:r>
            <a:endParaRPr lang="ru-RU" sz="2800" dirty="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endParaRPr>
          </a:p>
        </p:txBody>
      </p:sp>
      <p:sp>
        <p:nvSpPr>
          <p:cNvPr id="3" name="TextBox 2"/>
          <p:cNvSpPr txBox="1"/>
          <p:nvPr/>
        </p:nvSpPr>
        <p:spPr>
          <a:xfrm>
            <a:off x="2549874" y="1082378"/>
            <a:ext cx="6270597" cy="1077218"/>
          </a:xfrm>
          <a:prstGeom prst="rect">
            <a:avLst/>
          </a:prstGeom>
          <a:noFill/>
        </p:spPr>
        <p:txBody>
          <a:bodyPr wrap="square" rtlCol="0">
            <a:spAutoFit/>
          </a:bodyPr>
          <a:lstStyle/>
          <a:p>
            <a:pPr algn="ctr"/>
            <a:endParaRPr lang="kk-KZ" sz="3200" b="1" dirty="0" smtClean="0">
              <a:solidFill>
                <a:srgbClr val="FFFF00"/>
              </a:solidFill>
              <a:latin typeface="Times New Roman" pitchFamily="18" charset="0"/>
              <a:cs typeface="Times New Roman" pitchFamily="18" charset="0"/>
            </a:endParaRPr>
          </a:p>
          <a:p>
            <a:pPr algn="ctr"/>
            <a:r>
              <a:rPr lang="kk-KZ" sz="3200" b="1" dirty="0" smtClean="0">
                <a:solidFill>
                  <a:schemeClr val="tx2">
                    <a:lumMod val="75000"/>
                  </a:schemeClr>
                </a:solidFill>
                <a:latin typeface="Times New Roman" pitchFamily="18" charset="0"/>
                <a:cs typeface="Times New Roman" pitchFamily="18" charset="0"/>
              </a:rPr>
              <a:t>Қазақ тілінің кірме сөздер сөздігі</a:t>
            </a:r>
            <a:endParaRPr lang="ru-RU" sz="3200" b="1" dirty="0">
              <a:solidFill>
                <a:schemeClr val="tx2">
                  <a:lumMod val="75000"/>
                </a:schemeClr>
              </a:solidFill>
              <a:latin typeface="Times New Roman" pitchFamily="18" charset="0"/>
              <a:cs typeface="Times New Roman" pitchFamily="18" charset="0"/>
            </a:endParaRPr>
          </a:p>
        </p:txBody>
      </p:sp>
      <p:pic>
        <p:nvPicPr>
          <p:cNvPr id="5" name="Picture 12" descr="Картинки по запросу Блак Джон Оксфорд экономика сөздігі"/>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6030" y="2348880"/>
            <a:ext cx="2578973" cy="35283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059832" y="2160829"/>
            <a:ext cx="5472608" cy="4401205"/>
          </a:xfrm>
          <a:prstGeom prst="rect">
            <a:avLst/>
          </a:prstGeom>
          <a:noFill/>
        </p:spPr>
        <p:txBody>
          <a:bodyPr wrap="square" rtlCol="0">
            <a:spAutoFit/>
          </a:bodyPr>
          <a:lstStyle/>
          <a:p>
            <a:pPr algn="just">
              <a:tabLst>
                <a:tab pos="450850" algn="l"/>
              </a:tabLst>
            </a:pPr>
            <a:r>
              <a:rPr lang="kk-KZ" sz="2000" dirty="0" smtClean="0">
                <a:solidFill>
                  <a:schemeClr val="bg2">
                    <a:lumMod val="25000"/>
                  </a:schemeClr>
                </a:solidFill>
                <a:latin typeface="Times New Roman" pitchFamily="18" charset="0"/>
                <a:cs typeface="Times New Roman" pitchFamily="18" charset="0"/>
              </a:rPr>
              <a:t>	Бұл сөздікте қазақ тіліне шет тілдерден енген 9 мыңға жуық сөз қамтылды. Сөздікке жалпыхалықтық тілдегі сөздер мен кең тараған терминдер алынып, олардың мағынасы түсіндірілді және шығу тегі көрсетілді. 	Ұсынылып отырған сөздік-қазақ тіліне латын, грек, ағылшын, француз, араб, парсы, испан, неміс, орыс, итальян, қытай, моңгол, португал және өзге де тілдерден әр кезеңде енген кірме сөздерді барынша кең қамтып отырған алғашқы көлемді еңбек. Сөздік мектеп оқушылары мен студеттерге, түрлі сала мамандарына, жалпы көпшілік қауымға арналған.</a:t>
            </a:r>
            <a:endParaRPr lang="ru-RU" sz="2000" dirty="0">
              <a:solidFill>
                <a:schemeClr val="bg2">
                  <a:lumMod val="2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5798750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https://allart.kz/wp-content/uploads/2019/05/snimok-8-860x48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44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95536" y="404664"/>
            <a:ext cx="7704856" cy="523220"/>
          </a:xfrm>
          <a:prstGeom prst="rect">
            <a:avLst/>
          </a:prstGeom>
        </p:spPr>
        <p:txBody>
          <a:bodyPr wrap="square">
            <a:spAutoFit/>
          </a:bodyPr>
          <a:lstStyle/>
          <a:p>
            <a:pPr algn="ctr">
              <a:buNone/>
            </a:pPr>
            <a:r>
              <a:rPr lang="kk-KZ" sz="2800" b="1" dirty="0" smtClean="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          ҚАЗАҚ  </a:t>
            </a:r>
            <a:r>
              <a:rPr lang="kk-KZ" sz="2800" b="1" dirty="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ТІЛІНДЕГІ  ЖАҢА  ОҚУЛЫҚ</a:t>
            </a:r>
            <a:endParaRPr lang="ru-RU" sz="2800" b="1" dirty="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endParaRPr>
          </a:p>
        </p:txBody>
      </p:sp>
      <p:sp>
        <p:nvSpPr>
          <p:cNvPr id="3" name="Прямоугольник 2"/>
          <p:cNvSpPr/>
          <p:nvPr/>
        </p:nvSpPr>
        <p:spPr>
          <a:xfrm>
            <a:off x="2240804" y="1124744"/>
            <a:ext cx="6398931" cy="954107"/>
          </a:xfrm>
          <a:prstGeom prst="rect">
            <a:avLst/>
          </a:prstGeom>
        </p:spPr>
        <p:txBody>
          <a:bodyPr wrap="none">
            <a:spAutoFit/>
          </a:bodyPr>
          <a:lstStyle/>
          <a:p>
            <a:pPr algn="ctr"/>
            <a:r>
              <a:rPr lang="ru-RU" sz="2400" b="1" dirty="0" smtClean="0">
                <a:solidFill>
                  <a:schemeClr val="tx2"/>
                </a:solidFill>
                <a:latin typeface="Times New Roman" pitchFamily="18" charset="0"/>
                <a:cs typeface="Times New Roman" pitchFamily="18" charset="0"/>
              </a:rPr>
              <a:t>      </a:t>
            </a:r>
            <a:r>
              <a:rPr lang="ru-RU" sz="2400" b="1" dirty="0" err="1" smtClean="0">
                <a:solidFill>
                  <a:schemeClr val="tx2"/>
                </a:solidFill>
                <a:latin typeface="Times New Roman" pitchFamily="18" charset="0"/>
                <a:cs typeface="Times New Roman" pitchFamily="18" charset="0"/>
              </a:rPr>
              <a:t>Блак</a:t>
            </a:r>
            <a:r>
              <a:rPr lang="ru-RU" sz="2400" b="1" dirty="0" smtClean="0">
                <a:solidFill>
                  <a:schemeClr val="tx2"/>
                </a:solidFill>
                <a:latin typeface="Times New Roman" pitchFamily="18" charset="0"/>
                <a:cs typeface="Times New Roman" pitchFamily="18" charset="0"/>
              </a:rPr>
              <a:t> </a:t>
            </a:r>
            <a:r>
              <a:rPr lang="ru-RU" sz="2400" b="1" dirty="0">
                <a:solidFill>
                  <a:schemeClr val="tx2"/>
                </a:solidFill>
                <a:latin typeface="Times New Roman" pitchFamily="18" charset="0"/>
                <a:cs typeface="Times New Roman" pitchFamily="18" charset="0"/>
              </a:rPr>
              <a:t>Джон </a:t>
            </a:r>
            <a:r>
              <a:rPr lang="ru-RU" sz="2400" b="1" dirty="0" smtClean="0">
                <a:solidFill>
                  <a:schemeClr val="tx2"/>
                </a:solidFill>
                <a:latin typeface="Times New Roman" pitchFamily="18" charset="0"/>
                <a:cs typeface="Times New Roman" pitchFamily="18" charset="0"/>
              </a:rPr>
              <a:t>Оксфорд</a:t>
            </a:r>
          </a:p>
          <a:p>
            <a:pPr algn="ctr"/>
            <a:r>
              <a:rPr lang="ru-RU" dirty="0" smtClean="0">
                <a:solidFill>
                  <a:schemeClr val="tx2"/>
                </a:solidFill>
              </a:rPr>
              <a:t>              </a:t>
            </a:r>
            <a:r>
              <a:rPr lang="ru-RU" sz="3200" b="1" dirty="0" err="1" smtClean="0">
                <a:solidFill>
                  <a:schemeClr val="tx2"/>
                </a:solidFill>
                <a:latin typeface="Times New Roman" pitchFamily="18" charset="0"/>
                <a:cs typeface="Times New Roman" pitchFamily="18" charset="0"/>
              </a:rPr>
              <a:t>Әлеуметтік</a:t>
            </a:r>
            <a:r>
              <a:rPr lang="ru-RU" sz="3200" b="1" dirty="0" smtClean="0">
                <a:solidFill>
                  <a:schemeClr val="tx2"/>
                </a:solidFill>
                <a:latin typeface="Times New Roman" pitchFamily="18" charset="0"/>
                <a:cs typeface="Times New Roman" pitchFamily="18" charset="0"/>
              </a:rPr>
              <a:t> </a:t>
            </a:r>
            <a:r>
              <a:rPr lang="ru-RU" sz="3200" b="1" dirty="0" err="1">
                <a:solidFill>
                  <a:schemeClr val="tx2"/>
                </a:solidFill>
                <a:latin typeface="Times New Roman" pitchFamily="18" charset="0"/>
                <a:cs typeface="Times New Roman" pitchFamily="18" charset="0"/>
              </a:rPr>
              <a:t>ғылымдар</a:t>
            </a:r>
            <a:r>
              <a:rPr lang="ru-RU" sz="3200" b="1" dirty="0">
                <a:solidFill>
                  <a:schemeClr val="tx2"/>
                </a:solidFill>
                <a:latin typeface="Times New Roman" pitchFamily="18" charset="0"/>
                <a:cs typeface="Times New Roman" pitchFamily="18" charset="0"/>
              </a:rPr>
              <a:t> </a:t>
            </a:r>
            <a:r>
              <a:rPr lang="ru-RU" sz="3200" b="1" dirty="0" err="1" smtClean="0">
                <a:solidFill>
                  <a:schemeClr val="tx2"/>
                </a:solidFill>
                <a:latin typeface="Times New Roman" pitchFamily="18" charset="0"/>
                <a:cs typeface="Times New Roman" pitchFamily="18" charset="0"/>
              </a:rPr>
              <a:t>сөздігі</a:t>
            </a:r>
            <a:endParaRPr lang="ru-RU" sz="3200" b="1" dirty="0">
              <a:solidFill>
                <a:schemeClr val="tx2"/>
              </a:solidFill>
              <a:latin typeface="Times New Roman" pitchFamily="18" charset="0"/>
              <a:cs typeface="Times New Roman" pitchFamily="18" charset="0"/>
            </a:endParaRPr>
          </a:p>
        </p:txBody>
      </p:sp>
      <p:pic>
        <p:nvPicPr>
          <p:cNvPr id="5" name="Picture 10" descr="https://library.ksu.kz/sites/default/files/2019-11/%D0%9E%D0%BA%D1%81%D1%84%D0%BE%D1%80%D0%B4%20%D3%99%D0%BB%D0%B5%D1%83%D0%BC%D0%B5%D1%82%D1%82%D1%96%D0%BA%20%D2%93%D1%8B%D0%BB%D1%8B%D0%BC%D0%B4%D0%B0%D1%80%20%D1%81%D3%A9%D0%B7%D0%B4%D1%96%D0%B3%D1%9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549" y="2348880"/>
            <a:ext cx="2344979" cy="33123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4" name="TextBox 3"/>
          <p:cNvSpPr txBox="1"/>
          <p:nvPr/>
        </p:nvSpPr>
        <p:spPr>
          <a:xfrm>
            <a:off x="2962347" y="2112238"/>
            <a:ext cx="5688632" cy="3785652"/>
          </a:xfrm>
          <a:prstGeom prst="rect">
            <a:avLst/>
          </a:prstGeom>
          <a:noFill/>
        </p:spPr>
        <p:txBody>
          <a:bodyPr wrap="square" rtlCol="0">
            <a:spAutoFit/>
          </a:bodyPr>
          <a:lstStyle/>
          <a:p>
            <a:pPr algn="just">
              <a:tabLst>
                <a:tab pos="450850" algn="l"/>
              </a:tabLst>
            </a:pPr>
            <a:r>
              <a:rPr lang="kk-KZ" sz="1600" dirty="0" smtClean="0">
                <a:solidFill>
                  <a:schemeClr val="bg2">
                    <a:lumMod val="25000"/>
                  </a:schemeClr>
                </a:solidFill>
                <a:latin typeface="Times New Roman" pitchFamily="18" charset="0"/>
                <a:cs typeface="Times New Roman" pitchFamily="18" charset="0"/>
              </a:rPr>
              <a:t>	Оксфорд әлеуметтік ғылымдар сөздігі антропология, әлеуметтану, мәдениеттану, психология, саясаттану, философия, философия және экономика салаларының 1500-ден аса терминін топтастырған. Кітапта әлеуметтік ғылымдардағы негізгі теорияларға, концепцияларға, ғылыми әдістер мен өзге де құбылыстарға қысқа, бірақ тұшымды анықтама беріледі. Оған қоса, ғылым салаларындағы негізгі ұғымдар мен заңдылықтар, үрдістер мен жаналықтар түрлі көзқарас тұрғысынан сараланады. Терминологиямен қоса, сөздікте Франц Боастан бастап, Джон Мейнард Кейнс, Макс 	Вебер секілді әлеуметтік ғылымдарға серпіліс әкелген 300-ге жуық ғалымның өмірбаяны мен ғылымдағы жаңалықтары кеңінен қамтылған. Сөздік гуманитарлық сала мамандары мен студенттерге, әлеуметтік ғылымдарға қызығатын жалпы көпшілік қауымға арналған</a:t>
            </a:r>
            <a:r>
              <a:rPr lang="kk-KZ" sz="1400" dirty="0" smtClean="0">
                <a:solidFill>
                  <a:schemeClr val="bg2">
                    <a:lumMod val="25000"/>
                  </a:schemeClr>
                </a:solidFill>
              </a:rPr>
              <a:t>.</a:t>
            </a:r>
            <a:endParaRPr lang="ru-RU" sz="1400" dirty="0">
              <a:solidFill>
                <a:schemeClr val="bg2">
                  <a:lumMod val="25000"/>
                </a:schemeClr>
              </a:solidFill>
            </a:endParaRPr>
          </a:p>
        </p:txBody>
      </p:sp>
    </p:spTree>
    <p:extLst>
      <p:ext uri="{BB962C8B-B14F-4D97-AF65-F5344CB8AC3E}">
        <p14:creationId xmlns:p14="http://schemas.microsoft.com/office/powerpoint/2010/main" val="31481418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s://allart.kz/wp-content/uploads/2019/05/snimok-8-860x48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44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395536" y="404664"/>
            <a:ext cx="7704856" cy="523220"/>
          </a:xfrm>
          <a:prstGeom prst="rect">
            <a:avLst/>
          </a:prstGeom>
        </p:spPr>
        <p:txBody>
          <a:bodyPr wrap="square">
            <a:spAutoFit/>
          </a:bodyPr>
          <a:lstStyle/>
          <a:p>
            <a:pPr algn="ctr">
              <a:buNone/>
            </a:pPr>
            <a:r>
              <a:rPr lang="kk-KZ" sz="2800" b="1" dirty="0" smtClean="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          ҚАЗАҚ  </a:t>
            </a:r>
            <a:r>
              <a:rPr lang="kk-KZ" sz="2800" b="1" dirty="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ТІЛІНДЕГІ  ЖАҢА  ОҚУЛЫҚ</a:t>
            </a:r>
            <a:endParaRPr lang="ru-RU" sz="2800" b="1" dirty="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1131051"/>
            <a:ext cx="1828028" cy="254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9291" y="3789040"/>
            <a:ext cx="1828028" cy="254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411760" y="1116361"/>
            <a:ext cx="6120680" cy="4832092"/>
          </a:xfrm>
          <a:prstGeom prst="rect">
            <a:avLst/>
          </a:prstGeom>
        </p:spPr>
        <p:txBody>
          <a:bodyPr wrap="square">
            <a:spAutoFit/>
          </a:bodyPr>
          <a:lstStyle/>
          <a:p>
            <a:pPr algn="ctr"/>
            <a:r>
              <a:rPr lang="ru-RU" b="1" dirty="0" err="1" smtClean="0">
                <a:solidFill>
                  <a:schemeClr val="accent1">
                    <a:lumMod val="75000"/>
                  </a:schemeClr>
                </a:solidFill>
                <a:latin typeface="Times New Roman" pitchFamily="18" charset="0"/>
                <a:cs typeface="Times New Roman" pitchFamily="18" charset="0"/>
              </a:rPr>
              <a:t>Малкольм</a:t>
            </a:r>
            <a:r>
              <a:rPr lang="ru-RU" b="1" dirty="0" smtClean="0">
                <a:solidFill>
                  <a:schemeClr val="accent1">
                    <a:lumMod val="75000"/>
                  </a:schemeClr>
                </a:solidFill>
                <a:latin typeface="Times New Roman" pitchFamily="18" charset="0"/>
                <a:cs typeface="Times New Roman" pitchFamily="18" charset="0"/>
              </a:rPr>
              <a:t> </a:t>
            </a:r>
            <a:r>
              <a:rPr lang="ru-RU" b="1" dirty="0">
                <a:solidFill>
                  <a:schemeClr val="accent1">
                    <a:lumMod val="75000"/>
                  </a:schemeClr>
                </a:solidFill>
                <a:latin typeface="Times New Roman" pitchFamily="18" charset="0"/>
                <a:cs typeface="Times New Roman" pitchFamily="18" charset="0"/>
              </a:rPr>
              <a:t>Н. </a:t>
            </a:r>
            <a:r>
              <a:rPr lang="ru-RU" b="1" dirty="0" smtClean="0">
                <a:solidFill>
                  <a:schemeClr val="accent1">
                    <a:lumMod val="75000"/>
                  </a:schemeClr>
                </a:solidFill>
                <a:latin typeface="Times New Roman" pitchFamily="18" charset="0"/>
                <a:cs typeface="Times New Roman" pitchFamily="18" charset="0"/>
              </a:rPr>
              <a:t>Шоу</a:t>
            </a:r>
          </a:p>
          <a:p>
            <a:pPr algn="ctr"/>
            <a:r>
              <a:rPr lang="ru-RU" b="1" dirty="0" smtClean="0">
                <a:solidFill>
                  <a:schemeClr val="accent1">
                    <a:lumMod val="75000"/>
                  </a:schemeClr>
                </a:solidFill>
                <a:latin typeface="Times New Roman" pitchFamily="18" charset="0"/>
                <a:cs typeface="Times New Roman" pitchFamily="18" charset="0"/>
              </a:rPr>
              <a:t>Международное право</a:t>
            </a:r>
            <a:endParaRPr lang="ru-RU" b="1" dirty="0">
              <a:solidFill>
                <a:schemeClr val="accent1">
                  <a:lumMod val="75000"/>
                </a:schemeClr>
              </a:solidFill>
              <a:latin typeface="Times New Roman" pitchFamily="18" charset="0"/>
              <a:cs typeface="Times New Roman" pitchFamily="18" charset="0"/>
            </a:endParaRPr>
          </a:p>
          <a:p>
            <a:pPr algn="just">
              <a:tabLst>
                <a:tab pos="450850" algn="l"/>
              </a:tabLst>
            </a:pPr>
            <a:r>
              <a:rPr lang="ru-RU" sz="1600" dirty="0" smtClean="0"/>
              <a:t>	Эта </a:t>
            </a:r>
            <a:r>
              <a:rPr lang="ru-RU" sz="1600" dirty="0"/>
              <a:t>книга заслуженно считается одним из ценных учебников в сфере </a:t>
            </a:r>
            <a:r>
              <a:rPr lang="ru-RU" sz="1600" dirty="0" smtClean="0">
                <a:latin typeface="Times New Roman" pitchFamily="18" charset="0"/>
                <a:cs typeface="Times New Roman" pitchFamily="18" charset="0"/>
              </a:rPr>
              <a:t>международного </a:t>
            </a:r>
            <a:r>
              <a:rPr lang="ru-RU" sz="1600" dirty="0">
                <a:latin typeface="Times New Roman" pitchFamily="18" charset="0"/>
                <a:cs typeface="Times New Roman" pitchFamily="18" charset="0"/>
              </a:rPr>
              <a:t>права. Первая книга состоит из 10 глав. В ней даны определения ряда понятий из сферы международного права, сопоставляются нормы международных правовых систем и рассматриваются их особенности и основополагающие принципы. Помимо этого, в книге раскрываются философские, социальные взгляды на возникновение и развитие международного права, приводятся кейсы международных судебных процессов и трибуналов.</a:t>
            </a:r>
          </a:p>
          <a:p>
            <a:pPr algn="just">
              <a:tabLst>
                <a:tab pos="450850" algn="l"/>
              </a:tabLst>
            </a:pPr>
            <a:r>
              <a:rPr lang="ru-RU" sz="1600" dirty="0" smtClean="0">
                <a:latin typeface="Times New Roman" pitchFamily="18" charset="0"/>
                <a:cs typeface="Times New Roman" pitchFamily="18" charset="0"/>
              </a:rPr>
              <a:t>	Также </a:t>
            </a:r>
            <a:r>
              <a:rPr lang="ru-RU" sz="1600" dirty="0">
                <a:latin typeface="Times New Roman" pitchFamily="18" charset="0"/>
                <a:cs typeface="Times New Roman" pitchFamily="18" charset="0"/>
              </a:rPr>
              <a:t>подробно характеризуются различные виды международных договоров и соглашений. В книге </a:t>
            </a:r>
            <a:r>
              <a:rPr lang="ru-RU" sz="1600" dirty="0" smtClean="0">
                <a:latin typeface="Times New Roman" pitchFamily="18" charset="0"/>
                <a:cs typeface="Times New Roman" pitchFamily="18" charset="0"/>
              </a:rPr>
              <a:t>рассматриваются </a:t>
            </a:r>
            <a:r>
              <a:rPr lang="ru-RU" sz="1600" dirty="0">
                <a:latin typeface="Times New Roman" pitchFamily="18" charset="0"/>
                <a:cs typeface="Times New Roman" pitchFamily="18" charset="0"/>
              </a:rPr>
              <a:t>аспекты защиты прав человека на международном уровне, нормы об уголовной и иной ответственности частных лиц. Данный учебник восьмого издания переведен на русский язык и предназначен для студентов юридических и международно-правовых факультетов, а также для всех читателей, интересующихся этим учебным предметом.</a:t>
            </a:r>
          </a:p>
        </p:txBody>
      </p:sp>
    </p:spTree>
    <p:extLst>
      <p:ext uri="{BB962C8B-B14F-4D97-AF65-F5344CB8AC3E}">
        <p14:creationId xmlns:p14="http://schemas.microsoft.com/office/powerpoint/2010/main" val="38398453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https://allart.kz/wp-content/uploads/2019/05/snimok-8-860x48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44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395536" y="404664"/>
            <a:ext cx="7704856" cy="523220"/>
          </a:xfrm>
          <a:prstGeom prst="rect">
            <a:avLst/>
          </a:prstGeom>
        </p:spPr>
        <p:txBody>
          <a:bodyPr wrap="square">
            <a:spAutoFit/>
          </a:bodyPr>
          <a:lstStyle/>
          <a:p>
            <a:pPr algn="ctr">
              <a:buNone/>
            </a:pPr>
            <a:r>
              <a:rPr lang="kk-KZ" sz="2800" b="1" dirty="0" smtClean="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          ҚАЗАҚ  </a:t>
            </a:r>
            <a:r>
              <a:rPr lang="kk-KZ" sz="2800" b="1" dirty="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ТІЛІНДЕГІ  ЖАҢА  ОҚУЛЫҚ</a:t>
            </a:r>
            <a:endParaRPr lang="ru-RU" sz="2800" b="1" dirty="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1652363"/>
            <a:ext cx="2564870" cy="352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2915816" y="1062068"/>
            <a:ext cx="6048672" cy="4678204"/>
          </a:xfrm>
          <a:prstGeom prst="rect">
            <a:avLst/>
          </a:prstGeom>
        </p:spPr>
        <p:txBody>
          <a:bodyPr wrap="square">
            <a:spAutoFit/>
          </a:bodyPr>
          <a:lstStyle/>
          <a:p>
            <a:pPr algn="ctr"/>
            <a:r>
              <a:rPr lang="ru-RU" sz="1600" b="1" dirty="0" smtClean="0">
                <a:solidFill>
                  <a:schemeClr val="tx2"/>
                </a:solidFill>
                <a:latin typeface="Times New Roman" pitchFamily="18" charset="0"/>
                <a:cs typeface="Times New Roman" pitchFamily="18" charset="0"/>
              </a:rPr>
              <a:t>Хелен </a:t>
            </a:r>
            <a:r>
              <a:rPr lang="ru-RU" sz="1600" b="1" dirty="0" err="1">
                <a:solidFill>
                  <a:schemeClr val="tx2"/>
                </a:solidFill>
                <a:latin typeface="Times New Roman" pitchFamily="18" charset="0"/>
                <a:cs typeface="Times New Roman" pitchFamily="18" charset="0"/>
              </a:rPr>
              <a:t>Битэм</a:t>
            </a:r>
            <a:r>
              <a:rPr lang="ru-RU" sz="1600" b="1" dirty="0">
                <a:solidFill>
                  <a:schemeClr val="tx2"/>
                </a:solidFill>
                <a:latin typeface="Times New Roman" pitchFamily="18" charset="0"/>
                <a:cs typeface="Times New Roman" pitchFamily="18" charset="0"/>
              </a:rPr>
              <a:t>, Рона </a:t>
            </a:r>
            <a:r>
              <a:rPr lang="ru-RU" sz="1600" b="1" dirty="0" smtClean="0">
                <a:solidFill>
                  <a:schemeClr val="tx2"/>
                </a:solidFill>
                <a:latin typeface="Times New Roman" pitchFamily="18" charset="0"/>
                <a:cs typeface="Times New Roman" pitchFamily="18" charset="0"/>
              </a:rPr>
              <a:t>Шарп</a:t>
            </a:r>
          </a:p>
          <a:p>
            <a:pPr algn="ctr"/>
            <a:r>
              <a:rPr lang="ru-RU" sz="1600" b="1" dirty="0" smtClean="0">
                <a:solidFill>
                  <a:schemeClr val="tx2"/>
                </a:solidFill>
                <a:latin typeface="Times New Roman" pitchFamily="18" charset="0"/>
                <a:cs typeface="Times New Roman" pitchFamily="18" charset="0"/>
              </a:rPr>
              <a:t>Переосмысление </a:t>
            </a:r>
            <a:r>
              <a:rPr lang="ru-RU" sz="1600" b="1" dirty="0">
                <a:solidFill>
                  <a:schemeClr val="tx2"/>
                </a:solidFill>
                <a:latin typeface="Times New Roman" pitchFamily="18" charset="0"/>
                <a:cs typeface="Times New Roman" pitchFamily="18" charset="0"/>
              </a:rPr>
              <a:t>педагогики для цифровой эпохи. Дизайн в </a:t>
            </a:r>
            <a:r>
              <a:rPr lang="ru-RU" sz="1400" b="1" dirty="0">
                <a:solidFill>
                  <a:schemeClr val="tx2"/>
                </a:solidFill>
                <a:latin typeface="Times New Roman" pitchFamily="18" charset="0"/>
                <a:cs typeface="Times New Roman" pitchFamily="18" charset="0"/>
              </a:rPr>
              <a:t>обучении XXI века. </a:t>
            </a:r>
          </a:p>
          <a:p>
            <a:pPr algn="just">
              <a:tabLst>
                <a:tab pos="358775" algn="l"/>
              </a:tabLst>
            </a:pPr>
            <a:r>
              <a:rPr lang="ru-RU" sz="1400" dirty="0" smtClean="0">
                <a:latin typeface="Times New Roman" pitchFamily="18" charset="0"/>
                <a:cs typeface="Times New Roman" pitchFamily="18" charset="0"/>
              </a:rPr>
              <a:t>	В </a:t>
            </a:r>
            <a:r>
              <a:rPr lang="ru-RU" sz="1400" dirty="0">
                <a:latin typeface="Times New Roman" pitchFamily="18" charset="0"/>
                <a:cs typeface="Times New Roman" pitchFamily="18" charset="0"/>
              </a:rPr>
              <a:t>учебнике рассматриваются такие вопросы, как развитие педагогики в ХХІ веке, индивидуальный подход в обучении, доступное и эффективное планирование учебного процесса, а также проекты, направленные на их осуществление. Изучая учебную деятельность в контексте электронных и мобильных технологий, авторы подробно описывают техно-ориентационное будущее образования. В I части книги, которая называется «Принципы и практика дизайна», детально анализируются принципы и теории цифровых технологий в сфере образования и планирования, учебного процесса также способы и методы их эффективного использования. </a:t>
            </a:r>
            <a:r>
              <a:rPr lang="ru-RU" sz="1400" dirty="0" smtClean="0">
                <a:latin typeface="Times New Roman" pitchFamily="18" charset="0"/>
                <a:cs typeface="Times New Roman" pitchFamily="18" charset="0"/>
              </a:rPr>
              <a:t>	Во </a:t>
            </a:r>
            <a:r>
              <a:rPr lang="ru-RU" sz="1400" dirty="0">
                <a:latin typeface="Times New Roman" pitchFamily="18" charset="0"/>
                <a:cs typeface="Times New Roman" pitchFamily="18" charset="0"/>
              </a:rPr>
              <a:t>II части обсуждаются предметные особенности дизайна, также такие темы, как достижения в сфере мобильной и беспроводной вычислительной техники, возможности проектирования в практике, новые научные открытия в области сложных систем и дизайна мобильного обучения. А в итоговой III части дан обзор сфер использования данных технологий в будущем, а также предлагаются конкретные модели.</a:t>
            </a:r>
          </a:p>
          <a:p>
            <a:pPr algn="just"/>
            <a:r>
              <a:rPr lang="ru-RU" sz="1400" dirty="0">
                <a:latin typeface="Times New Roman" pitchFamily="18" charset="0"/>
                <a:cs typeface="Times New Roman" pitchFamily="18" charset="0"/>
              </a:rPr>
              <a:t>Учебное пособие предназначено для студентов и магистрантов, обучающихся по таким специальностям, как педагогика, психология, также для всех исследователей, проявляющих интерес к данным вопросам.</a:t>
            </a:r>
          </a:p>
        </p:txBody>
      </p:sp>
    </p:spTree>
    <p:extLst>
      <p:ext uri="{BB962C8B-B14F-4D97-AF65-F5344CB8AC3E}">
        <p14:creationId xmlns:p14="http://schemas.microsoft.com/office/powerpoint/2010/main" val="39389597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https://allart.kz/wp-content/uploads/2019/05/snimok-8-860x48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44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395536" y="404664"/>
            <a:ext cx="7704856" cy="523220"/>
          </a:xfrm>
          <a:prstGeom prst="rect">
            <a:avLst/>
          </a:prstGeom>
        </p:spPr>
        <p:txBody>
          <a:bodyPr wrap="square">
            <a:spAutoFit/>
          </a:bodyPr>
          <a:lstStyle/>
          <a:p>
            <a:pPr algn="ctr">
              <a:buNone/>
            </a:pPr>
            <a:r>
              <a:rPr lang="kk-KZ" sz="2800" b="1" dirty="0" smtClean="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          ҚАЗАҚ  </a:t>
            </a:r>
            <a:r>
              <a:rPr lang="kk-KZ" sz="2800" b="1" dirty="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ТІЛІНДЕГІ  ЖАҢА  ОҚУЛЫҚ</a:t>
            </a:r>
            <a:endParaRPr lang="ru-RU" sz="2800" b="1" dirty="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373747"/>
            <a:ext cx="2915592" cy="4085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563888" y="1052736"/>
            <a:ext cx="5184576" cy="4370427"/>
          </a:xfrm>
          <a:prstGeom prst="rect">
            <a:avLst/>
          </a:prstGeom>
        </p:spPr>
        <p:txBody>
          <a:bodyPr wrap="square">
            <a:spAutoFit/>
          </a:bodyPr>
          <a:lstStyle/>
          <a:p>
            <a:pPr algn="ctr"/>
            <a:r>
              <a:rPr lang="ru-RU" b="1" dirty="0" smtClean="0">
                <a:solidFill>
                  <a:schemeClr val="accent1">
                    <a:lumMod val="75000"/>
                  </a:schemeClr>
                </a:solidFill>
                <a:latin typeface="Times New Roman" pitchFamily="18" charset="0"/>
                <a:cs typeface="Times New Roman" pitchFamily="18" charset="0"/>
              </a:rPr>
              <a:t>Дональд Ф. </a:t>
            </a:r>
            <a:r>
              <a:rPr lang="ru-RU" b="1" dirty="0" err="1" smtClean="0">
                <a:solidFill>
                  <a:schemeClr val="accent1">
                    <a:lumMod val="75000"/>
                  </a:schemeClr>
                </a:solidFill>
                <a:latin typeface="Times New Roman" pitchFamily="18" charset="0"/>
                <a:cs typeface="Times New Roman" pitchFamily="18" charset="0"/>
              </a:rPr>
              <a:t>Куратко</a:t>
            </a:r>
            <a:endParaRPr lang="ru-RU" b="1" dirty="0" smtClean="0">
              <a:solidFill>
                <a:schemeClr val="accent1">
                  <a:lumMod val="75000"/>
                </a:schemeClr>
              </a:solidFill>
              <a:latin typeface="Times New Roman" pitchFamily="18" charset="0"/>
              <a:cs typeface="Times New Roman" pitchFamily="18" charset="0"/>
            </a:endParaRPr>
          </a:p>
          <a:p>
            <a:pPr algn="ctr"/>
            <a:r>
              <a:rPr lang="ru-RU" b="1" dirty="0" smtClean="0">
                <a:solidFill>
                  <a:schemeClr val="accent1">
                    <a:lumMod val="75000"/>
                  </a:schemeClr>
                </a:solidFill>
                <a:latin typeface="Times New Roman" pitchFamily="18" charset="0"/>
                <a:cs typeface="Times New Roman" pitchFamily="18" charset="0"/>
              </a:rPr>
              <a:t>Предпринимательство</a:t>
            </a:r>
          </a:p>
          <a:p>
            <a:pPr algn="ctr"/>
            <a:r>
              <a:rPr lang="ru-RU" b="1" dirty="0" smtClean="0">
                <a:solidFill>
                  <a:schemeClr val="accent1">
                    <a:lumMod val="75000"/>
                  </a:schemeClr>
                </a:solidFill>
                <a:latin typeface="Times New Roman" pitchFamily="18" charset="0"/>
                <a:cs typeface="Times New Roman" pitchFamily="18" charset="0"/>
              </a:rPr>
              <a:t>Теория, процесс, практика</a:t>
            </a:r>
          </a:p>
          <a:p>
            <a:pPr algn="just">
              <a:tabLst>
                <a:tab pos="450850" algn="l"/>
              </a:tabLst>
            </a:pPr>
            <a:r>
              <a:rPr lang="ru-RU" sz="1600" dirty="0" smtClean="0">
                <a:latin typeface="Times New Roman" pitchFamily="18" charset="0"/>
                <a:cs typeface="Times New Roman" pitchFamily="18" charset="0"/>
              </a:rPr>
              <a:t>	Материал</a:t>
            </a:r>
            <a:r>
              <a:rPr lang="ru-RU" sz="1600" dirty="0">
                <a:latin typeface="Times New Roman" pitchFamily="18" charset="0"/>
                <a:cs typeface="Times New Roman" pitchFamily="18" charset="0"/>
              </a:rPr>
              <a:t>, представленный в книге «Предпринимательство: теория, процесс, практика», 10-е издание, объединяет теоретический и практический подходы к пониманию теории, процессов и опыта предпринимательской деятельности. Данная книга более 25 лет не уступает лидерства в области преподавания предпринимательства. Креативные упражнения служат для активной презентации стиля предпринимательского мышления. Интересные задачи и кейсы помогут развить предпринимательские навыки у студентов.</a:t>
            </a:r>
          </a:p>
          <a:p>
            <a:pPr algn="just">
              <a:tabLst>
                <a:tab pos="450850" algn="l"/>
              </a:tabLst>
            </a:pPr>
            <a:r>
              <a:rPr lang="ru-RU" sz="1600" dirty="0" smtClean="0">
                <a:latin typeface="Times New Roman" pitchFamily="18" charset="0"/>
                <a:cs typeface="Times New Roman" pitchFamily="18" charset="0"/>
              </a:rPr>
              <a:t>	Книга</a:t>
            </a:r>
            <a:r>
              <a:rPr lang="ru-RU" sz="1600" dirty="0">
                <a:latin typeface="Times New Roman" pitchFamily="18" charset="0"/>
                <a:cs typeface="Times New Roman" pitchFamily="18" charset="0"/>
              </a:rPr>
              <a:t>, предлагаемая в качестве одного из основных учебников курса MBA на русском языке, будет также интересна и предпринимательскому сообществу, и студентам вузов соответствующего профиля.</a:t>
            </a:r>
          </a:p>
        </p:txBody>
      </p:sp>
    </p:spTree>
    <p:extLst>
      <p:ext uri="{BB962C8B-B14F-4D97-AF65-F5344CB8AC3E}">
        <p14:creationId xmlns:p14="http://schemas.microsoft.com/office/powerpoint/2010/main" val="379444299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Углы">
  <a:themeElements>
    <a:clrScheme name="Углы">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Углы">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Углы">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191</TotalTime>
  <Words>111</Words>
  <Application>Microsoft Office PowerPoint</Application>
  <PresentationFormat>Экран (4:3)</PresentationFormat>
  <Paragraphs>34</Paragraphs>
  <Slides>8</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8</vt:i4>
      </vt:variant>
    </vt:vector>
  </HeadingPairs>
  <TitlesOfParts>
    <vt:vector size="10" baseType="lpstr">
      <vt:lpstr>Поток</vt:lpstr>
      <vt:lpstr>Углы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D Dbaymakanova</dc:creator>
  <cp:lastModifiedBy>Косарева Наталья Евгеньевна</cp:lastModifiedBy>
  <cp:revision>30</cp:revision>
  <dcterms:created xsi:type="dcterms:W3CDTF">2020-01-21T03:38:28Z</dcterms:created>
  <dcterms:modified xsi:type="dcterms:W3CDTF">2021-01-25T09:28:24Z</dcterms:modified>
</cp:coreProperties>
</file>